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39459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579" y="326017"/>
            <a:ext cx="8426767" cy="65498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860" y="1215614"/>
            <a:ext cx="9477486" cy="5400339"/>
          </a:xfrm>
        </p:spPr>
        <p:txBody>
          <a:bodyPr anchor="t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210918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9E88-0D79-460E-AD5F-656DFE78B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677" y="3428998"/>
            <a:ext cx="7272169" cy="2268559"/>
          </a:xfrm>
        </p:spPr>
        <p:txBody>
          <a:bodyPr>
            <a:normAutofit/>
          </a:bodyPr>
          <a:lstStyle/>
          <a:p>
            <a:r>
              <a:rPr lang="en-IE" sz="5400" dirty="0"/>
              <a:t>What is Junior Cycle?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25F17-B124-4DC5-BFA3-B748C7BCC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200" y="4345011"/>
            <a:ext cx="5357600" cy="1160213"/>
          </a:xfrm>
        </p:spPr>
        <p:txBody>
          <a:bodyPr anchor="t"/>
          <a:lstStyle/>
          <a:p>
            <a:r>
              <a:rPr lang="en-IE" dirty="0"/>
              <a:t>John Toner, PCH</a:t>
            </a:r>
          </a:p>
          <a:p>
            <a:r>
              <a:rPr lang="en-IE" sz="1400" dirty="0"/>
              <a:t>November 2019</a:t>
            </a:r>
          </a:p>
        </p:txBody>
      </p:sp>
      <p:pic>
        <p:nvPicPr>
          <p:cNvPr id="1026" name="Picture 2" descr="Image result for presentation college headford png">
            <a:extLst>
              <a:ext uri="{FF2B5EF4-FFF2-40B4-BE49-F238E27FC236}">
                <a16:creationId xmlns:a16="http://schemas.microsoft.com/office/drawing/2014/main" id="{02A386C4-69CC-4B9B-BE00-832DDA8FF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50" y="1094100"/>
            <a:ext cx="13906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7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Wellbeing is one of the core principles of the Junior Cycle</a:t>
            </a:r>
          </a:p>
          <a:p>
            <a:r>
              <a:rPr lang="en-IE" dirty="0"/>
              <a:t>Within PCH:</a:t>
            </a:r>
          </a:p>
          <a:p>
            <a:pPr lvl="1"/>
            <a:r>
              <a:rPr lang="en-IE" dirty="0"/>
              <a:t>PE, CSPE, SPHE, and dedicated Wellbeing classes</a:t>
            </a:r>
          </a:p>
          <a:p>
            <a:pPr lvl="1"/>
            <a:r>
              <a:rPr lang="en-IE" dirty="0"/>
              <a:t>Management positions created in the past year solely for student wellbeing</a:t>
            </a:r>
          </a:p>
        </p:txBody>
      </p:sp>
      <p:pic>
        <p:nvPicPr>
          <p:cNvPr id="2050" name="Picture 2" descr="Image result for emoji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76" y="4541369"/>
            <a:ext cx="2074584" cy="20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4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Level 2 Learning Programmes (L2LPs)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Targeted at those with special educational needs who can’t access Junior Cycle</a:t>
            </a:r>
          </a:p>
          <a:p>
            <a:r>
              <a:rPr lang="en-IE" dirty="0"/>
              <a:t>Awards at Level 2 on NFQ (JC is Level 3)</a:t>
            </a:r>
          </a:p>
          <a:p>
            <a:r>
              <a:rPr lang="en-IE" dirty="0"/>
              <a:t>Typically, only small numbers of students in a typical school (&lt; 5 students)</a:t>
            </a:r>
          </a:p>
          <a:p>
            <a:r>
              <a:rPr lang="en-IE" dirty="0"/>
              <a:t>Programme is built in school to match students ability and needs</a:t>
            </a:r>
          </a:p>
          <a:p>
            <a:r>
              <a:rPr lang="en-IE" dirty="0"/>
              <a:t>Also a L1LP but may not apply to mainstream schools</a:t>
            </a:r>
          </a:p>
        </p:txBody>
      </p:sp>
    </p:spTree>
    <p:extLst>
      <p:ext uri="{BB962C8B-B14F-4D97-AF65-F5344CB8AC3E}">
        <p14:creationId xmlns:p14="http://schemas.microsoft.com/office/powerpoint/2010/main" val="30650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 Assessment and 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Assessment should be a more formative focus</a:t>
            </a:r>
          </a:p>
          <a:p>
            <a:pPr lvl="1"/>
            <a:r>
              <a:rPr lang="en-IE" dirty="0"/>
              <a:t>Student focussed</a:t>
            </a:r>
          </a:p>
          <a:p>
            <a:r>
              <a:rPr lang="en-IE" dirty="0"/>
              <a:t>More variety in assessment methods</a:t>
            </a:r>
          </a:p>
          <a:p>
            <a:pPr lvl="1"/>
            <a:r>
              <a:rPr lang="en-IE" dirty="0"/>
              <a:t>Not just written exams</a:t>
            </a:r>
          </a:p>
          <a:p>
            <a:r>
              <a:rPr lang="en-IE" dirty="0"/>
              <a:t>Teachers work collaboratively</a:t>
            </a:r>
          </a:p>
          <a:p>
            <a:pPr lvl="1"/>
            <a:r>
              <a:rPr lang="en-IE" dirty="0"/>
              <a:t>SLARs </a:t>
            </a:r>
            <a:r>
              <a:rPr lang="en-IE" dirty="0" err="1"/>
              <a:t>etc</a:t>
            </a:r>
            <a:endParaRPr lang="en-IE" dirty="0"/>
          </a:p>
        </p:txBody>
      </p:sp>
      <p:pic>
        <p:nvPicPr>
          <p:cNvPr id="1026" name="Picture 2" descr="Image result for big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16" y="3250566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What’s a CBA?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860" y="981002"/>
            <a:ext cx="9477486" cy="5634952"/>
          </a:xfrm>
        </p:spPr>
        <p:txBody>
          <a:bodyPr>
            <a:normAutofit/>
          </a:bodyPr>
          <a:lstStyle/>
          <a:p>
            <a:r>
              <a:rPr lang="en-IE" dirty="0"/>
              <a:t>Class-Based Assessment</a:t>
            </a:r>
          </a:p>
          <a:p>
            <a:r>
              <a:rPr lang="en-IE" dirty="0"/>
              <a:t>Work done, mainly in class, which </a:t>
            </a:r>
            <a:r>
              <a:rPr lang="en-IE" b="1" dirty="0"/>
              <a:t>assesses</a:t>
            </a:r>
            <a:r>
              <a:rPr lang="en-IE" dirty="0"/>
              <a:t> some relevant </a:t>
            </a:r>
            <a:r>
              <a:rPr lang="en-IE" b="1" u="sng" dirty="0"/>
              <a:t>skill/skills</a:t>
            </a:r>
            <a:r>
              <a:rPr lang="en-IE" dirty="0"/>
              <a:t> within the subject area</a:t>
            </a:r>
          </a:p>
          <a:p>
            <a:r>
              <a:rPr lang="en-IE" dirty="0"/>
              <a:t>2 in each subject (2</a:t>
            </a:r>
            <a:r>
              <a:rPr lang="en-IE" baseline="30000" dirty="0"/>
              <a:t>nd</a:t>
            </a:r>
            <a:r>
              <a:rPr lang="en-IE" dirty="0"/>
              <a:t>/3</a:t>
            </a:r>
            <a:r>
              <a:rPr lang="en-IE" baseline="30000" dirty="0"/>
              <a:t>rd</a:t>
            </a:r>
            <a:r>
              <a:rPr lang="en-IE" dirty="0"/>
              <a:t> </a:t>
            </a:r>
            <a:r>
              <a:rPr lang="en-IE" dirty="0" err="1"/>
              <a:t>yr</a:t>
            </a:r>
            <a:r>
              <a:rPr lang="en-IE" dirty="0"/>
              <a:t>)</a:t>
            </a:r>
          </a:p>
          <a:p>
            <a:r>
              <a:rPr lang="en-IE" dirty="0"/>
              <a:t>Assessment task in 3</a:t>
            </a:r>
            <a:r>
              <a:rPr lang="en-IE" baseline="30000" dirty="0"/>
              <a:t>rd</a:t>
            </a:r>
            <a:r>
              <a:rPr lang="en-IE" dirty="0"/>
              <a:t> </a:t>
            </a:r>
            <a:r>
              <a:rPr lang="en-IE" dirty="0" err="1"/>
              <a:t>yr</a:t>
            </a:r>
            <a:endParaRPr lang="en-IE" dirty="0"/>
          </a:p>
          <a:p>
            <a:r>
              <a:rPr lang="en-IE" dirty="0"/>
              <a:t>Normally 3 weeks duration</a:t>
            </a:r>
          </a:p>
          <a:p>
            <a:r>
              <a:rPr lang="en-IE" dirty="0"/>
              <a:t>Provisionally graded by own teacher</a:t>
            </a:r>
          </a:p>
          <a:p>
            <a:pPr lvl="1"/>
            <a:r>
              <a:rPr lang="en-IE" dirty="0"/>
              <a:t>Confirmed after SLAR</a:t>
            </a:r>
          </a:p>
        </p:txBody>
      </p:sp>
      <p:pic>
        <p:nvPicPr>
          <p:cNvPr id="3074" name="Picture 2" descr="Image result for groupwork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46" y="2528046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CBA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4 descriptors:</a:t>
            </a:r>
          </a:p>
          <a:p>
            <a:pPr lvl="1"/>
            <a:r>
              <a:rPr lang="en-IE" dirty="0"/>
              <a:t>Yet to meet expectations</a:t>
            </a:r>
          </a:p>
          <a:p>
            <a:pPr lvl="1"/>
            <a:r>
              <a:rPr lang="en-IE" dirty="0"/>
              <a:t>In line with expectations</a:t>
            </a:r>
          </a:p>
          <a:p>
            <a:pPr lvl="1"/>
            <a:r>
              <a:rPr lang="en-IE" dirty="0"/>
              <a:t>Above expectations</a:t>
            </a:r>
          </a:p>
          <a:p>
            <a:pPr lvl="1"/>
            <a:r>
              <a:rPr lang="en-IE" dirty="0"/>
              <a:t>Exceptional</a:t>
            </a:r>
          </a:p>
          <a:p>
            <a:r>
              <a:rPr lang="en-IE" dirty="0"/>
              <a:t>Based on a set of features of quality that are given to the students before the CBA begins</a:t>
            </a:r>
          </a:p>
          <a:p>
            <a:r>
              <a:rPr lang="en-IE" dirty="0"/>
              <a:t>Subject Learning and Assessment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7970" y="2218131"/>
            <a:ext cx="307937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u="sng" dirty="0">
                <a:solidFill>
                  <a:srgbClr val="FF0000"/>
                </a:solidFill>
              </a:rPr>
              <a:t>By definition</a:t>
            </a:r>
            <a:r>
              <a:rPr lang="en-IE" sz="3200" dirty="0">
                <a:solidFill>
                  <a:srgbClr val="FF0000"/>
                </a:solidFill>
              </a:rPr>
              <a:t>, most students will be here!!!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298603" y="2904565"/>
            <a:ext cx="1635162" cy="806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860" y="981001"/>
            <a:ext cx="9477486" cy="5594611"/>
          </a:xfrm>
        </p:spPr>
        <p:txBody>
          <a:bodyPr>
            <a:normAutofit/>
          </a:bodyPr>
          <a:lstStyle/>
          <a:p>
            <a:r>
              <a:rPr lang="en-IE" dirty="0"/>
              <a:t>Teachers meet to discuss their class’s work</a:t>
            </a:r>
          </a:p>
          <a:p>
            <a:r>
              <a:rPr lang="en-IE" dirty="0"/>
              <a:t>Examples of work at each grade descriptor are brought by each teacher</a:t>
            </a:r>
          </a:p>
          <a:p>
            <a:r>
              <a:rPr lang="en-IE" dirty="0"/>
              <a:t>One teacher facilitates the meeting</a:t>
            </a:r>
          </a:p>
          <a:p>
            <a:r>
              <a:rPr lang="en-IE" dirty="0"/>
              <a:t>Pieces of work are reviewed and assessed by all teachers at the SLAR</a:t>
            </a:r>
          </a:p>
          <a:p>
            <a:r>
              <a:rPr lang="en-IE" dirty="0"/>
              <a:t>This helps to ensure a “level playing field”</a:t>
            </a:r>
          </a:p>
          <a:p>
            <a:r>
              <a:rPr lang="en-IE" b="1" dirty="0"/>
              <a:t>Features of Quality are a </a:t>
            </a:r>
            <a:r>
              <a:rPr lang="en-IE" b="1" u="sng" dirty="0"/>
              <a:t>national standard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2C3D5-51FA-4EF2-A727-4AB09D9B70F1}"/>
              </a:ext>
            </a:extLst>
          </p:cNvPr>
          <p:cNvSpPr/>
          <p:nvPr/>
        </p:nvSpPr>
        <p:spPr>
          <a:xfrm>
            <a:off x="1930400" y="5854700"/>
            <a:ext cx="8420100" cy="6264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67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Assessment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Completed after the 3</a:t>
            </a:r>
            <a:r>
              <a:rPr lang="en-IE" baseline="30000" dirty="0"/>
              <a:t>rd</a:t>
            </a:r>
            <a:r>
              <a:rPr lang="en-IE" dirty="0"/>
              <a:t> year CBA</a:t>
            </a:r>
          </a:p>
          <a:p>
            <a:r>
              <a:rPr lang="en-IE" dirty="0"/>
              <a:t>Done during class time (40 mins)</a:t>
            </a:r>
          </a:p>
          <a:p>
            <a:r>
              <a:rPr lang="en-IE" dirty="0"/>
              <a:t>3-page SEC booklet with questions on individual student’s own CBA experience</a:t>
            </a:r>
          </a:p>
          <a:p>
            <a:r>
              <a:rPr lang="en-IE" dirty="0"/>
              <a:t>Parts are reflective</a:t>
            </a:r>
          </a:p>
          <a:p>
            <a:r>
              <a:rPr lang="en-IE" dirty="0"/>
              <a:t>Marked externally by the SEC, in the same way as the written exams are</a:t>
            </a:r>
          </a:p>
        </p:txBody>
      </p:sp>
    </p:spTree>
    <p:extLst>
      <p:ext uri="{BB962C8B-B14F-4D97-AF65-F5344CB8AC3E}">
        <p14:creationId xmlns:p14="http://schemas.microsoft.com/office/powerpoint/2010/main" val="142588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State-Certified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Held at the end of 3</a:t>
            </a:r>
            <a:r>
              <a:rPr lang="en-IE" baseline="30000" dirty="0"/>
              <a:t>rd</a:t>
            </a:r>
            <a:r>
              <a:rPr lang="en-IE" dirty="0"/>
              <a:t> year, as usual</a:t>
            </a:r>
          </a:p>
          <a:p>
            <a:r>
              <a:rPr lang="en-IE" dirty="0"/>
              <a:t>Core subjects have higher and ordinary levels</a:t>
            </a:r>
          </a:p>
          <a:p>
            <a:pPr lvl="1"/>
            <a:r>
              <a:rPr lang="en-IE" dirty="0"/>
              <a:t>English, Irish, Maths</a:t>
            </a:r>
          </a:p>
          <a:p>
            <a:r>
              <a:rPr lang="en-IE" b="1" u="sng" dirty="0"/>
              <a:t>All other subjects examined at common level</a:t>
            </a:r>
          </a:p>
          <a:p>
            <a:r>
              <a:rPr lang="en-IE" dirty="0"/>
              <a:t>2 hour exams</a:t>
            </a:r>
          </a:p>
          <a:p>
            <a:r>
              <a:rPr lang="en-IE" dirty="0"/>
              <a:t>Also new grading descriptors for this</a:t>
            </a:r>
          </a:p>
          <a:p>
            <a:pPr lvl="1"/>
            <a:r>
              <a:rPr lang="en-IE" dirty="0"/>
              <a:t>No more A, B, C, D, E, F, 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B2F71-20C4-4EAD-A696-74322B5D2380}"/>
              </a:ext>
            </a:extLst>
          </p:cNvPr>
          <p:cNvSpPr/>
          <p:nvPr/>
        </p:nvSpPr>
        <p:spPr>
          <a:xfrm>
            <a:off x="1917700" y="3352800"/>
            <a:ext cx="89281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Grade Descriptors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999" y="1290917"/>
            <a:ext cx="6271533" cy="3693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9871" y="2487708"/>
            <a:ext cx="217842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dirty="0"/>
              <a:t>Broad!!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7611035" y="2780096"/>
            <a:ext cx="1438836" cy="34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77999" y="5293920"/>
            <a:ext cx="985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Difficult to map this onto the old grading system for comparison</a:t>
            </a:r>
          </a:p>
          <a:p>
            <a:pPr algn="ctr"/>
            <a:endParaRPr lang="en-IE" sz="2400" dirty="0"/>
          </a:p>
          <a:p>
            <a:pPr algn="ctr"/>
            <a:r>
              <a:rPr lang="en-IE" sz="2400" dirty="0"/>
              <a:t>Different from the LC grading system</a:t>
            </a:r>
          </a:p>
        </p:txBody>
      </p:sp>
    </p:spTree>
    <p:extLst>
      <p:ext uri="{BB962C8B-B14F-4D97-AF65-F5344CB8AC3E}">
        <p14:creationId xmlns:p14="http://schemas.microsoft.com/office/powerpoint/2010/main" val="2295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Junior Cycle Profile of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Reports on:</a:t>
            </a:r>
          </a:p>
          <a:p>
            <a:pPr lvl="1"/>
            <a:r>
              <a:rPr lang="en-IE" dirty="0"/>
              <a:t>SEC exam results</a:t>
            </a:r>
          </a:p>
          <a:p>
            <a:pPr lvl="1"/>
            <a:r>
              <a:rPr lang="en-IE" dirty="0"/>
              <a:t>Results in Class-Based Assessments</a:t>
            </a:r>
          </a:p>
          <a:p>
            <a:pPr lvl="1"/>
            <a:r>
              <a:rPr lang="en-IE" dirty="0"/>
              <a:t>Other Areas of Learning</a:t>
            </a:r>
          </a:p>
          <a:p>
            <a:pPr lvl="2"/>
            <a:r>
              <a:rPr lang="en-IE" dirty="0"/>
              <a:t>Students mention learning experiences they have had outside of the classroom setting</a:t>
            </a:r>
          </a:p>
          <a:p>
            <a:pPr lvl="2"/>
            <a:r>
              <a:rPr lang="en-IE" dirty="0"/>
              <a:t>Extracurricular activities, sports, community </a:t>
            </a:r>
            <a:r>
              <a:rPr lang="en-IE"/>
              <a:t>involvement etc.</a:t>
            </a:r>
            <a:endParaRPr lang="en-IE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198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Why Junior Cycle? (And why this talk?!)</a:t>
            </a:r>
          </a:p>
          <a:p>
            <a:r>
              <a:rPr lang="en-IE" dirty="0"/>
              <a:t>What is Junior Cycle and where did it come from?</a:t>
            </a:r>
          </a:p>
          <a:p>
            <a:r>
              <a:rPr lang="en-IE" dirty="0"/>
              <a:t>Changes in assessment and reporting</a:t>
            </a:r>
          </a:p>
          <a:p>
            <a:r>
              <a:rPr lang="en-IE" dirty="0"/>
              <a:t>Class-Based Assessments (CBAs)</a:t>
            </a:r>
          </a:p>
          <a:p>
            <a:r>
              <a:rPr lang="en-IE" dirty="0"/>
              <a:t>New grading descriptors</a:t>
            </a:r>
          </a:p>
          <a:p>
            <a:r>
              <a:rPr lang="en-IE" dirty="0"/>
              <a:t>Junior Cycle Profile of Achievement (JCPA)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860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DA6F-673F-4C9C-984C-01F2F95F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JCPA Sample</a:t>
            </a:r>
          </a:p>
        </p:txBody>
      </p:sp>
      <p:pic>
        <p:nvPicPr>
          <p:cNvPr id="1026" name="Picture 2" descr="Image result for JCPA">
            <a:extLst>
              <a:ext uri="{FF2B5EF4-FFF2-40B4-BE49-F238E27FC236}">
                <a16:creationId xmlns:a16="http://schemas.microsoft.com/office/drawing/2014/main" id="{4FEAC99B-043D-4C61-9B5C-D826D050C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21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9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9E9B-5E19-410D-B0A9-5B93AC55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C1CB-A642-430D-A9E9-7562A8BC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442" y="2658857"/>
            <a:ext cx="4879040" cy="1540286"/>
          </a:xfrm>
        </p:spPr>
        <p:txBody>
          <a:bodyPr>
            <a:normAutofit/>
          </a:bodyPr>
          <a:lstStyle/>
          <a:p>
            <a:pPr algn="ctr"/>
            <a:r>
              <a:rPr lang="en-IE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0569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https://www.ncca.ie/en/junior-cycle</a:t>
            </a:r>
          </a:p>
          <a:p>
            <a:endParaRPr lang="en-IE" dirty="0"/>
          </a:p>
          <a:p>
            <a:r>
              <a:rPr lang="en-IE" dirty="0"/>
              <a:t>https://www.jct.ie/</a:t>
            </a:r>
          </a:p>
          <a:p>
            <a:endParaRPr lang="en-IE" dirty="0"/>
          </a:p>
          <a:p>
            <a:r>
              <a:rPr lang="en-IE" dirty="0"/>
              <a:t>https://www.schooldays.ie/articles/guide-to-the-new-junior-cycle</a:t>
            </a:r>
          </a:p>
          <a:p>
            <a:endParaRPr lang="en-IE" dirty="0"/>
          </a:p>
          <a:p>
            <a:r>
              <a:rPr lang="en-IE" dirty="0"/>
              <a:t>https://www.curriculumonline.ie/Junior-cycle</a:t>
            </a:r>
          </a:p>
        </p:txBody>
      </p:sp>
    </p:spTree>
    <p:extLst>
      <p:ext uri="{BB962C8B-B14F-4D97-AF65-F5344CB8AC3E}">
        <p14:creationId xmlns:p14="http://schemas.microsoft.com/office/powerpoint/2010/main" val="94554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3665-39EF-4400-A8A0-BF11629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Alert!</a:t>
            </a:r>
          </a:p>
        </p:txBody>
      </p:sp>
      <p:pic>
        <p:nvPicPr>
          <p:cNvPr id="1026" name="Picture 2" descr="Image result for tla three letter acronym">
            <a:extLst>
              <a:ext uri="{FF2B5EF4-FFF2-40B4-BE49-F238E27FC236}">
                <a16:creationId xmlns:a16="http://schemas.microsoft.com/office/drawing/2014/main" id="{56F0C893-0588-4903-A938-B34CA254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81" y="1033761"/>
            <a:ext cx="5764044" cy="57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3EEBF-7849-4B45-A1E0-242CE38E35F3}"/>
              </a:ext>
            </a:extLst>
          </p:cNvPr>
          <p:cNvSpPr/>
          <p:nvPr/>
        </p:nvSpPr>
        <p:spPr>
          <a:xfrm>
            <a:off x="4625788" y="4023360"/>
            <a:ext cx="3603812" cy="23666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93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3499-2C0B-43B8-9C17-B958F387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464F7-17A9-4E2B-B281-E61768446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Our view of education/school may be skewed by our own experiences…</a:t>
            </a:r>
          </a:p>
        </p:txBody>
      </p:sp>
      <p:pic>
        <p:nvPicPr>
          <p:cNvPr id="2054" name="Picture 6" descr="Image result for teacher pouring knowledge">
            <a:extLst>
              <a:ext uri="{FF2B5EF4-FFF2-40B4-BE49-F238E27FC236}">
                <a16:creationId xmlns:a16="http://schemas.microsoft.com/office/drawing/2014/main" id="{9DFEF014-E5E9-404C-8A47-2A0E66EE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2956597"/>
            <a:ext cx="3270325" cy="31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B98C81DA-A910-44D7-B05B-DD44047C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r="9540"/>
          <a:stretch/>
        </p:blipFill>
        <p:spPr bwMode="auto">
          <a:xfrm>
            <a:off x="1133138" y="2956597"/>
            <a:ext cx="2571077" cy="31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EA5025C5-71A1-4CE4-BB93-7BD36F08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65" y="3056105"/>
            <a:ext cx="4173204" cy="29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2046-52AF-49F3-8310-C5E765AB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22C7-A5DB-4971-9F84-15960254B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Education in Ireland has changed/is changing</a:t>
            </a:r>
          </a:p>
          <a:p>
            <a:r>
              <a:rPr lang="en-IE" dirty="0"/>
              <a:t>Change is happening rapidly</a:t>
            </a:r>
          </a:p>
        </p:txBody>
      </p:sp>
      <p:pic>
        <p:nvPicPr>
          <p:cNvPr id="5" name="Picture 4" descr="Image result for Ghost Recon: Breakpoint">
            <a:extLst>
              <a:ext uri="{FF2B5EF4-FFF2-40B4-BE49-F238E27FC236}">
                <a16:creationId xmlns:a16="http://schemas.microsoft.com/office/drawing/2014/main" id="{12548036-CFEC-473D-B4FD-D8410D31BE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89" y="3106457"/>
            <a:ext cx="6083734" cy="34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acman">
            <a:extLst>
              <a:ext uri="{FF2B5EF4-FFF2-40B4-BE49-F238E27FC236}">
                <a16:creationId xmlns:a16="http://schemas.microsoft.com/office/drawing/2014/main" id="{62CCCE8A-6B90-43FB-989A-0F2DD92ED7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77" y="3106457"/>
            <a:ext cx="2569144" cy="34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EBDC-F01A-4168-9852-33924ECF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Junior Cycle -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024E-7CFB-48F7-932C-6D9C2CB1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60" y="981001"/>
            <a:ext cx="9477486" cy="1506071"/>
          </a:xfrm>
        </p:spPr>
        <p:txBody>
          <a:bodyPr/>
          <a:lstStyle/>
          <a:p>
            <a:r>
              <a:rPr lang="en-IE" dirty="0"/>
              <a:t>New framework: 8 principles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9278AB-ECE4-4AAF-8880-46A19469A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97785"/>
              </p:ext>
            </p:extLst>
          </p:nvPr>
        </p:nvGraphicFramePr>
        <p:xfrm>
          <a:off x="1236533" y="1841201"/>
          <a:ext cx="9908988" cy="469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910">
                  <a:extLst>
                    <a:ext uri="{9D8B030D-6E8A-4147-A177-3AD203B41FA5}">
                      <a16:colId xmlns:a16="http://schemas.microsoft.com/office/drawing/2014/main" val="1325211961"/>
                    </a:ext>
                  </a:extLst>
                </a:gridCol>
                <a:gridCol w="7143078">
                  <a:extLst>
                    <a:ext uri="{9D8B030D-6E8A-4147-A177-3AD203B41FA5}">
                      <a16:colId xmlns:a16="http://schemas.microsoft.com/office/drawing/2014/main" val="3984779196"/>
                    </a:ext>
                  </a:extLst>
                </a:gridCol>
              </a:tblGrid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Principle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27872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Learning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Curriculum, assessment </a:t>
                      </a:r>
                      <a:r>
                        <a:rPr lang="en-IE" dirty="0">
                          <a:sym typeface="Wingdings" panose="05000000000000000000" pitchFamily="2" charset="2"/>
                        </a:rPr>
                        <a:t> more independence in learning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68052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Choice and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Broad choice of subjects and learning 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548384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High expectations of all learners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56137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Creativity and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Provide opportunities for more creativity and innovation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33672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Engagement and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Encourage participation, generate engagement, enthusiasm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66169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Continuity and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Build on previous learning and recognise their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020972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Inclusive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Inclusion, equality of opportunity, outcomes for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8641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r>
                        <a:rPr lang="en-IE" dirty="0"/>
                        <a:t>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Physical, mental, emotional, social wellbeing and resilience. Collective wellbeing </a:t>
                      </a:r>
                      <a:r>
                        <a:rPr lang="en-IE" dirty="0">
                          <a:sym typeface="Wingdings" panose="05000000000000000000" pitchFamily="2" charset="2"/>
                        </a:rPr>
                        <a:t> school, community, society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309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02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2DA6-D832-46D2-A4FB-BC20B0D5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Statements of Learning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C7AB2-788C-489E-8D96-38A3B68D8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805" y="981001"/>
            <a:ext cx="4851883" cy="5688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9AAF0-F1C7-4654-B2DF-4052C337C31F}"/>
              </a:ext>
            </a:extLst>
          </p:cNvPr>
          <p:cNvSpPr txBox="1"/>
          <p:nvPr/>
        </p:nvSpPr>
        <p:spPr>
          <a:xfrm>
            <a:off x="7266736" y="2839756"/>
            <a:ext cx="3259567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24 statements that outline what all students “have access to” throughout their 3 years in Junior Cycle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F97C314-50ED-469C-BBCB-90C0BF76DC58}"/>
              </a:ext>
            </a:extLst>
          </p:cNvPr>
          <p:cNvSpPr/>
          <p:nvPr/>
        </p:nvSpPr>
        <p:spPr>
          <a:xfrm>
            <a:off x="6583680" y="1086522"/>
            <a:ext cx="441064" cy="544546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69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6A52-200E-479C-97B2-955D3D80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Skills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A8E949-820D-41D0-9668-5704B85DA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78" y="17594"/>
            <a:ext cx="5530328" cy="6840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C1464-DB74-488A-A06E-5960BCB46518}"/>
              </a:ext>
            </a:extLst>
          </p:cNvPr>
          <p:cNvSpPr txBox="1"/>
          <p:nvPr/>
        </p:nvSpPr>
        <p:spPr>
          <a:xfrm>
            <a:off x="7170050" y="2630091"/>
            <a:ext cx="308193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8 key high-level skills that pervade the 3-year Junior Cycle programme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A3BBEB3-4A9D-4AEF-9B50-B5EBC1B4765C}"/>
              </a:ext>
            </a:extLst>
          </p:cNvPr>
          <p:cNvSpPr/>
          <p:nvPr/>
        </p:nvSpPr>
        <p:spPr>
          <a:xfrm>
            <a:off x="6171306" y="44488"/>
            <a:ext cx="519950" cy="674086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91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3486-D202-4817-A712-9DC28649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Subject Specifications</a:t>
            </a:r>
          </a:p>
        </p:txBody>
      </p:sp>
      <p:pic>
        <p:nvPicPr>
          <p:cNvPr id="5122" name="Picture 2" descr="Image result for Junior Cycle English 2014, Science 2016">
            <a:extLst>
              <a:ext uri="{FF2B5EF4-FFF2-40B4-BE49-F238E27FC236}">
                <a16:creationId xmlns:a16="http://schemas.microsoft.com/office/drawing/2014/main" id="{8A7845D2-FB89-4C99-ABB6-FF9FF04DC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6924" r="36773" b="6985"/>
          <a:stretch/>
        </p:blipFill>
        <p:spPr bwMode="auto">
          <a:xfrm>
            <a:off x="2596184" y="981001"/>
            <a:ext cx="2750372" cy="57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2A9B04-C099-452F-B502-48C5F16D5B6E}"/>
              </a:ext>
            </a:extLst>
          </p:cNvPr>
          <p:cNvSpPr txBox="1"/>
          <p:nvPr/>
        </p:nvSpPr>
        <p:spPr>
          <a:xfrm>
            <a:off x="6841869" y="1549101"/>
            <a:ext cx="17319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078BB-FC18-49F9-B89C-E84479E7F253}"/>
              </a:ext>
            </a:extLst>
          </p:cNvPr>
          <p:cNvSpPr txBox="1"/>
          <p:nvPr/>
        </p:nvSpPr>
        <p:spPr>
          <a:xfrm>
            <a:off x="6841867" y="2489050"/>
            <a:ext cx="17319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59E44-1DCB-45F7-9084-C19BF6449942}"/>
              </a:ext>
            </a:extLst>
          </p:cNvPr>
          <p:cNvSpPr txBox="1"/>
          <p:nvPr/>
        </p:nvSpPr>
        <p:spPr>
          <a:xfrm>
            <a:off x="6841868" y="3429000"/>
            <a:ext cx="17319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59E44-1DCB-45F7-9084-C19BF6449942}"/>
              </a:ext>
            </a:extLst>
          </p:cNvPr>
          <p:cNvSpPr txBox="1"/>
          <p:nvPr/>
        </p:nvSpPr>
        <p:spPr>
          <a:xfrm>
            <a:off x="6841867" y="4445766"/>
            <a:ext cx="17319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59E44-1DCB-45F7-9084-C19BF6449942}"/>
              </a:ext>
            </a:extLst>
          </p:cNvPr>
          <p:cNvSpPr txBox="1"/>
          <p:nvPr/>
        </p:nvSpPr>
        <p:spPr>
          <a:xfrm>
            <a:off x="6841867" y="5462533"/>
            <a:ext cx="17319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865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399</TotalTime>
  <Words>718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MS Shell Dlg 2</vt:lpstr>
      <vt:lpstr>Wingdings</vt:lpstr>
      <vt:lpstr>Wingdings 3</vt:lpstr>
      <vt:lpstr>Madison</vt:lpstr>
      <vt:lpstr>What is Junior Cycle?</vt:lpstr>
      <vt:lpstr>Overview</vt:lpstr>
      <vt:lpstr>Alert!</vt:lpstr>
      <vt:lpstr>Context</vt:lpstr>
      <vt:lpstr>Context</vt:lpstr>
      <vt:lpstr>Junior Cycle - Framework</vt:lpstr>
      <vt:lpstr>Statements of Learning</vt:lpstr>
      <vt:lpstr>Key Skills</vt:lpstr>
      <vt:lpstr>Subject Specifications</vt:lpstr>
      <vt:lpstr>Wellbeing</vt:lpstr>
      <vt:lpstr>Level 2 Learning Programmes (L2LPs)</vt:lpstr>
      <vt:lpstr>New Assessment and Reporting </vt:lpstr>
      <vt:lpstr>What’s a CBA?</vt:lpstr>
      <vt:lpstr>CBA Reporting</vt:lpstr>
      <vt:lpstr>SLAR</vt:lpstr>
      <vt:lpstr>Assessment Task</vt:lpstr>
      <vt:lpstr>State-Certified Exams</vt:lpstr>
      <vt:lpstr>Grade Descriptors</vt:lpstr>
      <vt:lpstr>Junior Cycle Profile of Achievement</vt:lpstr>
      <vt:lpstr>JCPA Sample</vt:lpstr>
      <vt:lpstr>Thank you!</vt:lpstr>
      <vt:lpstr>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Junior Cycle?</dc:title>
  <dc:creator>John Toner</dc:creator>
  <cp:lastModifiedBy>John Toner</cp:lastModifiedBy>
  <cp:revision>24</cp:revision>
  <dcterms:created xsi:type="dcterms:W3CDTF">2019-11-29T17:17:57Z</dcterms:created>
  <dcterms:modified xsi:type="dcterms:W3CDTF">2019-12-05T13:53:41Z</dcterms:modified>
</cp:coreProperties>
</file>