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Proxima Nova" panose="020B060402020202020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78" y="35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1da13baf4c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1da13baf4c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40aee27e1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40aee27e1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40aee27e1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40aee27e1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40aee27e1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40aee27e1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40aee27e1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40aee27e1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0aee27e1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40aee27e1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3D85C6"/>
        </a:solidFill>
        <a:effectLst/>
      </p:bgPr>
    </p:bg>
    <p:spTree>
      <p:nvGrpSpPr>
        <p:cNvPr id="1" name="Shape 13"/>
        <p:cNvGrpSpPr/>
        <p:nvPr/>
      </p:nvGrpSpPr>
      <p:grpSpPr>
        <a:xfrm>
          <a:off x="0" y="0"/>
          <a:ext cx="0" cy="0"/>
          <a:chOff x="0" y="0"/>
          <a:chExt cx="0" cy="0"/>
        </a:xfrm>
      </p:grpSpPr>
      <p:cxnSp>
        <p:nvCxnSpPr>
          <p:cNvPr id="14" name="Google Shape;14;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5" name="Google Shape;15;p2"/>
          <p:cNvSpPr txBox="1">
            <a:spLocks noGrp="1"/>
          </p:cNvSpPr>
          <p:nvPr>
            <p:ph type="ctrTitle"/>
          </p:nvPr>
        </p:nvSpPr>
        <p:spPr>
          <a:xfrm>
            <a:off x="510450" y="1149125"/>
            <a:ext cx="8123100" cy="1696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6" name="Google Shape;16;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7" name="Google Shape;17;p2"/>
          <p:cNvSpPr/>
          <p:nvPr/>
        </p:nvSpPr>
        <p:spPr>
          <a:xfrm>
            <a:off x="150" y="3996475"/>
            <a:ext cx="9144000" cy="1146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p:nvPr/>
        </p:nvSpPr>
        <p:spPr>
          <a:xfrm>
            <a:off x="2804525" y="4369825"/>
            <a:ext cx="317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cxnSp>
        <p:nvCxnSpPr>
          <p:cNvPr id="19" name="Google Shape;19;p2"/>
          <p:cNvCxnSpPr/>
          <p:nvPr/>
        </p:nvCxnSpPr>
        <p:spPr>
          <a:xfrm>
            <a:off x="150" y="1149125"/>
            <a:ext cx="9144000" cy="0"/>
          </a:xfrm>
          <a:prstGeom prst="straightConnector1">
            <a:avLst/>
          </a:prstGeom>
          <a:noFill/>
          <a:ln w="19050" cap="flat" cmpd="sng">
            <a:solidFill>
              <a:schemeClr val="lt2"/>
            </a:solidFill>
            <a:prstDash val="solid"/>
            <a:round/>
            <a:headEnd type="none" w="sm" len="sm"/>
            <a:tailEnd type="none" w="sm" len="sm"/>
          </a:ln>
        </p:spPr>
      </p:cxnSp>
      <p:pic>
        <p:nvPicPr>
          <p:cNvPr id="20" name="Google Shape;20;p2"/>
          <p:cNvPicPr preferRelativeResize="0"/>
          <p:nvPr/>
        </p:nvPicPr>
        <p:blipFill>
          <a:blip r:embed="rId2">
            <a:alphaModFix/>
          </a:blip>
          <a:stretch>
            <a:fillRect/>
          </a:stretch>
        </p:blipFill>
        <p:spPr>
          <a:xfrm>
            <a:off x="3781127" y="122652"/>
            <a:ext cx="1346371" cy="1696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CFE2F3"/>
        </a:solid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8"/>
          <p:cNvSpPr/>
          <p:nvPr/>
        </p:nvSpPr>
        <p:spPr>
          <a:xfrm>
            <a:off x="4572000" y="7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8"/>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8"/>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8"/>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9"/>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100"/>
              <a:buNone/>
              <a:defRPr sz="2100"/>
            </a:lvl1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b="1">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
        <p:nvSpPr>
          <p:cNvPr id="9" name="Google Shape;9;p1"/>
          <p:cNvSpPr/>
          <p:nvPr/>
        </p:nvSpPr>
        <p:spPr>
          <a:xfrm>
            <a:off x="0" y="4663225"/>
            <a:ext cx="9144000" cy="393600"/>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Google Shape;10;p1"/>
          <p:cNvCxnSpPr/>
          <p:nvPr/>
        </p:nvCxnSpPr>
        <p:spPr>
          <a:xfrm>
            <a:off x="0" y="4663225"/>
            <a:ext cx="9144000" cy="0"/>
          </a:xfrm>
          <a:prstGeom prst="straightConnector1">
            <a:avLst/>
          </a:prstGeom>
          <a:noFill/>
          <a:ln w="19050" cap="flat" cmpd="sng">
            <a:solidFill>
              <a:schemeClr val="lt2"/>
            </a:solidFill>
            <a:prstDash val="solid"/>
            <a:round/>
            <a:headEnd type="none" w="sm" len="sm"/>
            <a:tailEnd type="none" w="sm" len="sm"/>
          </a:ln>
        </p:spPr>
      </p:cxnSp>
      <p:cxnSp>
        <p:nvCxnSpPr>
          <p:cNvPr id="11" name="Google Shape;11;p1"/>
          <p:cNvCxnSpPr/>
          <p:nvPr/>
        </p:nvCxnSpPr>
        <p:spPr>
          <a:xfrm>
            <a:off x="0" y="5056825"/>
            <a:ext cx="9144000" cy="0"/>
          </a:xfrm>
          <a:prstGeom prst="straightConnector1">
            <a:avLst/>
          </a:prstGeom>
          <a:noFill/>
          <a:ln w="19050" cap="flat" cmpd="sng">
            <a:solidFill>
              <a:schemeClr val="lt2"/>
            </a:solidFill>
            <a:prstDash val="solid"/>
            <a:round/>
            <a:headEnd type="none" w="sm" len="sm"/>
            <a:tailEnd type="none" w="sm" len="sm"/>
          </a:ln>
        </p:spPr>
      </p:cxnSp>
      <p:pic>
        <p:nvPicPr>
          <p:cNvPr id="12" name="Google Shape;12;p1"/>
          <p:cNvPicPr preferRelativeResize="0"/>
          <p:nvPr/>
        </p:nvPicPr>
        <p:blipFill>
          <a:blip r:embed="rId11">
            <a:alphaModFix/>
          </a:blip>
          <a:stretch>
            <a:fillRect/>
          </a:stretch>
        </p:blipFill>
        <p:spPr>
          <a:xfrm>
            <a:off x="8198325" y="4106525"/>
            <a:ext cx="822825" cy="1036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jcsp.i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sinead.conlon@presheadford.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1"/>
          <p:cNvSpPr txBox="1">
            <a:spLocks noGrp="1"/>
          </p:cNvSpPr>
          <p:nvPr>
            <p:ph type="ctrTitle"/>
          </p:nvPr>
        </p:nvSpPr>
        <p:spPr>
          <a:xfrm>
            <a:off x="534650" y="1129650"/>
            <a:ext cx="8123100" cy="1696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3000"/>
              <a:t>Junior Certificate School Programme (JCSP) </a:t>
            </a:r>
            <a:r>
              <a:rPr lang="en-GB" sz="4300"/>
              <a:t> </a:t>
            </a:r>
            <a:endParaRPr sz="4300"/>
          </a:p>
        </p:txBody>
      </p:sp>
      <p:sp>
        <p:nvSpPr>
          <p:cNvPr id="56" name="Google Shape;56;p11"/>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400"/>
              <a:t>FAQs</a:t>
            </a:r>
            <a:endParaRPr sz="3400"/>
          </a:p>
        </p:txBody>
      </p:sp>
      <p:grpSp>
        <p:nvGrpSpPr>
          <p:cNvPr id="57" name="Google Shape;57;p11"/>
          <p:cNvGrpSpPr/>
          <p:nvPr/>
        </p:nvGrpSpPr>
        <p:grpSpPr>
          <a:xfrm>
            <a:off x="0" y="4111950"/>
            <a:ext cx="9144000" cy="944400"/>
            <a:chOff x="0" y="3980475"/>
            <a:chExt cx="9144000" cy="944400"/>
          </a:xfrm>
        </p:grpSpPr>
        <p:sp>
          <p:nvSpPr>
            <p:cNvPr id="58" name="Google Shape;58;p11"/>
            <p:cNvSpPr/>
            <p:nvPr/>
          </p:nvSpPr>
          <p:spPr>
            <a:xfrm>
              <a:off x="0" y="3980475"/>
              <a:ext cx="9144000" cy="944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1"/>
            <p:cNvPicPr preferRelativeResize="0"/>
            <p:nvPr/>
          </p:nvPicPr>
          <p:blipFill rotWithShape="1">
            <a:blip r:embed="rId3">
              <a:alphaModFix/>
            </a:blip>
            <a:srcRect l="6042" r="6130"/>
            <a:stretch/>
          </p:blipFill>
          <p:spPr>
            <a:xfrm>
              <a:off x="60425" y="3986175"/>
              <a:ext cx="1508025" cy="878625"/>
            </a:xfrm>
            <a:prstGeom prst="rect">
              <a:avLst/>
            </a:prstGeom>
            <a:noFill/>
            <a:ln>
              <a:noFill/>
            </a:ln>
          </p:spPr>
        </p:pic>
        <p:pic>
          <p:nvPicPr>
            <p:cNvPr id="60" name="Google Shape;60;p11"/>
            <p:cNvPicPr preferRelativeResize="0"/>
            <p:nvPr/>
          </p:nvPicPr>
          <p:blipFill>
            <a:blip r:embed="rId4">
              <a:alphaModFix/>
            </a:blip>
            <a:stretch>
              <a:fillRect/>
            </a:stretch>
          </p:blipFill>
          <p:spPr>
            <a:xfrm>
              <a:off x="7925075" y="4036725"/>
              <a:ext cx="997674" cy="87862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2"/>
          <p:cNvSpPr txBox="1">
            <a:spLocks noGrp="1"/>
          </p:cNvSpPr>
          <p:nvPr>
            <p:ph type="body" idx="1"/>
          </p:nvPr>
        </p:nvSpPr>
        <p:spPr>
          <a:xfrm>
            <a:off x="311700" y="991800"/>
            <a:ext cx="8605500" cy="3801600"/>
          </a:xfrm>
          <a:prstGeom prst="rect">
            <a:avLst/>
          </a:prstGeom>
        </p:spPr>
        <p:txBody>
          <a:bodyPr spcFirstLastPara="1" wrap="square" lIns="91425" tIns="91425" rIns="91425" bIns="91425" anchor="t" anchorCtr="0">
            <a:normAutofit/>
          </a:bodyPr>
          <a:lstStyle/>
          <a:p>
            <a:pPr marL="457200" lvl="0" indent="-311665" algn="l" rtl="0">
              <a:lnSpc>
                <a:spcPct val="115000"/>
              </a:lnSpc>
              <a:spcBef>
                <a:spcPts val="0"/>
              </a:spcBef>
              <a:spcAft>
                <a:spcPts val="0"/>
              </a:spcAft>
              <a:buClr>
                <a:srgbClr val="6B7073"/>
              </a:buClr>
              <a:buSzPts val="1308"/>
              <a:buFont typeface="Arial"/>
              <a:buChar char="●"/>
            </a:pPr>
            <a:r>
              <a:rPr lang="en-GB" sz="1308">
                <a:solidFill>
                  <a:srgbClr val="6B7073"/>
                </a:solidFill>
                <a:highlight>
                  <a:schemeClr val="lt1"/>
                </a:highlight>
                <a:latin typeface="Arial"/>
                <a:ea typeface="Arial"/>
                <a:cs typeface="Arial"/>
                <a:sym typeface="Arial"/>
              </a:rPr>
              <a:t>The Junior Certificate School Programme (JCSP) is an intervention into the Junior Certificate/Cycle and </a:t>
            </a:r>
            <a:r>
              <a:rPr lang="en-GB" sz="1308" b="1" u="sng">
                <a:solidFill>
                  <a:srgbClr val="6B7073"/>
                </a:solidFill>
                <a:highlight>
                  <a:schemeClr val="lt1"/>
                </a:highlight>
                <a:latin typeface="Arial"/>
                <a:ea typeface="Arial"/>
                <a:cs typeface="Arial"/>
                <a:sym typeface="Arial"/>
              </a:rPr>
              <a:t>not an alternative to it</a:t>
            </a:r>
            <a:r>
              <a:rPr lang="en-GB" sz="1308" b="1">
                <a:solidFill>
                  <a:srgbClr val="6B7073"/>
                </a:solidFill>
                <a:highlight>
                  <a:schemeClr val="lt1"/>
                </a:highlight>
                <a:latin typeface="Arial"/>
                <a:ea typeface="Arial"/>
                <a:cs typeface="Arial"/>
                <a:sym typeface="Arial"/>
              </a:rPr>
              <a:t>. </a:t>
            </a:r>
            <a:r>
              <a:rPr lang="en-GB" sz="1308">
                <a:solidFill>
                  <a:srgbClr val="6B7073"/>
                </a:solidFill>
                <a:highlight>
                  <a:schemeClr val="lt1"/>
                </a:highlight>
                <a:latin typeface="Arial"/>
                <a:ea typeface="Arial"/>
                <a:cs typeface="Arial"/>
                <a:sym typeface="Arial"/>
              </a:rPr>
              <a:t>It helps to make the curriculum accessible and relevant to young people who would benefit from a different approach to the Junior Certificate/Junior Cycle. </a:t>
            </a:r>
            <a:endParaRPr sz="1308">
              <a:solidFill>
                <a:srgbClr val="6B7073"/>
              </a:solidFill>
              <a:highlight>
                <a:schemeClr val="lt1"/>
              </a:highlight>
              <a:latin typeface="Arial"/>
              <a:ea typeface="Arial"/>
              <a:cs typeface="Arial"/>
              <a:sym typeface="Arial"/>
            </a:endParaRPr>
          </a:p>
          <a:p>
            <a:pPr marL="457200" lvl="0" indent="-311665" algn="l" rtl="0">
              <a:lnSpc>
                <a:spcPct val="115000"/>
              </a:lnSpc>
              <a:spcBef>
                <a:spcPts val="0"/>
              </a:spcBef>
              <a:spcAft>
                <a:spcPts val="0"/>
              </a:spcAft>
              <a:buClr>
                <a:srgbClr val="6B7073"/>
              </a:buClr>
              <a:buSzPts val="1308"/>
              <a:buFont typeface="Arial"/>
              <a:buChar char="●"/>
            </a:pPr>
            <a:r>
              <a:rPr lang="en-GB" sz="1308">
                <a:solidFill>
                  <a:srgbClr val="6B7073"/>
                </a:solidFill>
                <a:highlight>
                  <a:schemeClr val="lt1"/>
                </a:highlight>
                <a:latin typeface="Arial"/>
                <a:ea typeface="Arial"/>
                <a:cs typeface="Arial"/>
                <a:sym typeface="Arial"/>
              </a:rPr>
              <a:t>The attempts to help young people experience success and develop a positive self-image by providing a curriculum and assessment framework suitable to their needs. </a:t>
            </a:r>
            <a:endParaRPr sz="1308">
              <a:solidFill>
                <a:srgbClr val="6B7073"/>
              </a:solidFill>
              <a:highlight>
                <a:schemeClr val="lt1"/>
              </a:highlight>
              <a:latin typeface="Arial"/>
              <a:ea typeface="Arial"/>
              <a:cs typeface="Arial"/>
              <a:sym typeface="Arial"/>
            </a:endParaRPr>
          </a:p>
          <a:p>
            <a:pPr marL="457200" lvl="0" indent="-311665" algn="l" rtl="0">
              <a:lnSpc>
                <a:spcPct val="115000"/>
              </a:lnSpc>
              <a:spcBef>
                <a:spcPts val="0"/>
              </a:spcBef>
              <a:spcAft>
                <a:spcPts val="0"/>
              </a:spcAft>
              <a:buClr>
                <a:srgbClr val="6B7073"/>
              </a:buClr>
              <a:buSzPts val="1308"/>
              <a:buFont typeface="Arial"/>
              <a:buChar char="●"/>
            </a:pPr>
            <a:r>
              <a:rPr lang="en-GB" sz="1308">
                <a:solidFill>
                  <a:srgbClr val="6B7073"/>
                </a:solidFill>
                <a:highlight>
                  <a:schemeClr val="lt1"/>
                </a:highlight>
                <a:latin typeface="Arial"/>
                <a:ea typeface="Arial"/>
                <a:cs typeface="Arial"/>
                <a:sym typeface="Arial"/>
              </a:rPr>
              <a:t>The programme aims to ensure that students actively participate in their learning, make progress and build on their achievements. The programme also aims to develop students’ literacy, numeracy, communication and group work skills. </a:t>
            </a:r>
            <a:endParaRPr sz="1308">
              <a:solidFill>
                <a:srgbClr val="6B7073"/>
              </a:solidFill>
              <a:highlight>
                <a:schemeClr val="lt1"/>
              </a:highlight>
              <a:latin typeface="Arial"/>
              <a:ea typeface="Arial"/>
              <a:cs typeface="Arial"/>
              <a:sym typeface="Arial"/>
            </a:endParaRPr>
          </a:p>
          <a:p>
            <a:pPr marL="457200" marR="0" lvl="0" indent="-311665" algn="l" rtl="0">
              <a:lnSpc>
                <a:spcPct val="115000"/>
              </a:lnSpc>
              <a:spcBef>
                <a:spcPts val="0"/>
              </a:spcBef>
              <a:spcAft>
                <a:spcPts val="0"/>
              </a:spcAft>
              <a:buClr>
                <a:srgbClr val="6B7073"/>
              </a:buClr>
              <a:buSzPts val="1308"/>
              <a:buFont typeface="Arial"/>
              <a:buChar char="●"/>
            </a:pPr>
            <a:r>
              <a:rPr lang="en-GB" sz="1308">
                <a:solidFill>
                  <a:srgbClr val="6B7073"/>
                </a:solidFill>
                <a:highlight>
                  <a:schemeClr val="lt1"/>
                </a:highlight>
                <a:latin typeface="Arial"/>
                <a:ea typeface="Arial"/>
                <a:cs typeface="Arial"/>
                <a:sym typeface="Arial"/>
              </a:rPr>
              <a:t>On completion of the programme, students receive an profile which is an official record of their achievements. They will receive this profile</a:t>
            </a:r>
            <a:r>
              <a:rPr lang="en-GB" sz="1308" b="1">
                <a:solidFill>
                  <a:srgbClr val="6B7073"/>
                </a:solidFill>
                <a:highlight>
                  <a:schemeClr val="lt1"/>
                </a:highlight>
                <a:latin typeface="Arial"/>
                <a:ea typeface="Arial"/>
                <a:cs typeface="Arial"/>
                <a:sym typeface="Arial"/>
              </a:rPr>
              <a:t> </a:t>
            </a:r>
            <a:r>
              <a:rPr lang="en-GB" sz="1308" b="1" u="sng">
                <a:solidFill>
                  <a:srgbClr val="6B7073"/>
                </a:solidFill>
                <a:highlight>
                  <a:schemeClr val="lt1"/>
                </a:highlight>
                <a:latin typeface="Arial"/>
                <a:ea typeface="Arial"/>
                <a:cs typeface="Arial"/>
                <a:sym typeface="Arial"/>
              </a:rPr>
              <a:t>in addition to their Junior Cycle Profile of Achievement</a:t>
            </a:r>
            <a:r>
              <a:rPr lang="en-GB" sz="1308">
                <a:solidFill>
                  <a:srgbClr val="6B7073"/>
                </a:solidFill>
                <a:highlight>
                  <a:schemeClr val="lt1"/>
                </a:highlight>
                <a:latin typeface="Arial"/>
                <a:ea typeface="Arial"/>
                <a:cs typeface="Arial"/>
                <a:sym typeface="Arial"/>
              </a:rPr>
              <a:t>, which outlines their Junior Certificate results and their CBA descriptors. </a:t>
            </a:r>
            <a:endParaRPr sz="1308">
              <a:solidFill>
                <a:srgbClr val="6B7073"/>
              </a:solidFill>
              <a:highlight>
                <a:schemeClr val="lt1"/>
              </a:highlight>
              <a:latin typeface="Arial"/>
              <a:ea typeface="Arial"/>
              <a:cs typeface="Arial"/>
              <a:sym typeface="Arial"/>
            </a:endParaRPr>
          </a:p>
          <a:p>
            <a:pPr marL="457200" marR="0" lvl="0" indent="-311665" algn="l" rtl="0">
              <a:lnSpc>
                <a:spcPct val="115000"/>
              </a:lnSpc>
              <a:spcBef>
                <a:spcPts val="0"/>
              </a:spcBef>
              <a:spcAft>
                <a:spcPts val="0"/>
              </a:spcAft>
              <a:buClr>
                <a:srgbClr val="6B7073"/>
              </a:buClr>
              <a:buSzPts val="1308"/>
              <a:buFont typeface="Arial"/>
              <a:buChar char="●"/>
            </a:pPr>
            <a:r>
              <a:rPr lang="en-GB" sz="1308">
                <a:solidFill>
                  <a:srgbClr val="6B7073"/>
                </a:solidFill>
                <a:highlight>
                  <a:schemeClr val="lt1"/>
                </a:highlight>
                <a:latin typeface="Arial"/>
                <a:ea typeface="Arial"/>
                <a:cs typeface="Arial"/>
                <a:sym typeface="Arial"/>
              </a:rPr>
              <a:t>JCSP has been described as the Junior Certificate/Cycle with </a:t>
            </a:r>
            <a:r>
              <a:rPr lang="en-GB" sz="1308" b="1" u="sng">
                <a:solidFill>
                  <a:srgbClr val="6B7073"/>
                </a:solidFill>
                <a:highlight>
                  <a:schemeClr val="lt1"/>
                </a:highlight>
                <a:latin typeface="Arial"/>
                <a:ea typeface="Arial"/>
                <a:cs typeface="Arial"/>
                <a:sym typeface="Arial"/>
              </a:rPr>
              <a:t>the added bonus of extra continuous support to promote success.</a:t>
            </a:r>
            <a:endParaRPr sz="1308" b="1" u="sng">
              <a:solidFill>
                <a:srgbClr val="6B7073"/>
              </a:solidFill>
              <a:highlight>
                <a:schemeClr val="lt1"/>
              </a:highlight>
              <a:latin typeface="Arial"/>
              <a:ea typeface="Arial"/>
              <a:cs typeface="Arial"/>
              <a:sym typeface="Arial"/>
            </a:endParaRPr>
          </a:p>
          <a:p>
            <a:pPr marL="0" lvl="0" indent="0" algn="l" rtl="0">
              <a:lnSpc>
                <a:spcPct val="115000"/>
              </a:lnSpc>
              <a:spcBef>
                <a:spcPts val="1100"/>
              </a:spcBef>
              <a:spcAft>
                <a:spcPts val="0"/>
              </a:spcAft>
              <a:buNone/>
            </a:pPr>
            <a:r>
              <a:rPr lang="en-GB" sz="1308" b="1" u="sng">
                <a:solidFill>
                  <a:srgbClr val="6B7073"/>
                </a:solidFill>
                <a:highlight>
                  <a:srgbClr val="E4EBF5"/>
                </a:highlight>
                <a:latin typeface="Arial"/>
                <a:ea typeface="Arial"/>
                <a:cs typeface="Arial"/>
                <a:sym typeface="Arial"/>
              </a:rPr>
              <a:t> </a:t>
            </a:r>
            <a:endParaRPr sz="1308" b="1" u="sng">
              <a:solidFill>
                <a:srgbClr val="6B7073"/>
              </a:solidFill>
              <a:highlight>
                <a:srgbClr val="E4EBF5"/>
              </a:highlight>
              <a:latin typeface="Arial"/>
              <a:ea typeface="Arial"/>
              <a:cs typeface="Arial"/>
              <a:sym typeface="Arial"/>
            </a:endParaRPr>
          </a:p>
          <a:p>
            <a:pPr marL="0" lvl="0" indent="0" algn="l" rtl="0">
              <a:spcBef>
                <a:spcPts val="0"/>
              </a:spcBef>
              <a:spcAft>
                <a:spcPts val="1200"/>
              </a:spcAft>
              <a:buNone/>
            </a:pPr>
            <a:endParaRPr sz="1100" b="1" u="sng">
              <a:solidFill>
                <a:srgbClr val="6B7073"/>
              </a:solidFill>
              <a:highlight>
                <a:schemeClr val="lt1"/>
              </a:highlight>
              <a:latin typeface="Arial"/>
              <a:ea typeface="Arial"/>
              <a:cs typeface="Arial"/>
              <a:sym typeface="Arial"/>
            </a:endParaRPr>
          </a:p>
        </p:txBody>
      </p:sp>
      <p:sp>
        <p:nvSpPr>
          <p:cNvPr id="66" name="Google Shape;66;p12"/>
          <p:cNvSpPr txBox="1">
            <a:spLocks noGrp="1"/>
          </p:cNvSpPr>
          <p:nvPr>
            <p:ph type="title"/>
          </p:nvPr>
        </p:nvSpPr>
        <p:spPr>
          <a:xfrm>
            <a:off x="354150" y="3073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accent2"/>
                </a:solidFill>
              </a:rPr>
              <a:t>What is JCSP? </a:t>
            </a:r>
            <a:endParaRPr>
              <a:solidFill>
                <a:schemeClr val="accent2"/>
              </a:solidFill>
            </a:endParaRPr>
          </a:p>
        </p:txBody>
      </p:sp>
      <p:pic>
        <p:nvPicPr>
          <p:cNvPr id="67" name="Google Shape;67;p12"/>
          <p:cNvPicPr preferRelativeResize="0"/>
          <p:nvPr/>
        </p:nvPicPr>
        <p:blipFill>
          <a:blip r:embed="rId3">
            <a:alphaModFix/>
          </a:blip>
          <a:stretch>
            <a:fillRect/>
          </a:stretch>
        </p:blipFill>
        <p:spPr>
          <a:xfrm>
            <a:off x="8185950" y="4096050"/>
            <a:ext cx="831125" cy="1047450"/>
          </a:xfrm>
          <a:prstGeom prst="rect">
            <a:avLst/>
          </a:prstGeom>
          <a:noFill/>
          <a:ln>
            <a:noFill/>
          </a:ln>
        </p:spPr>
      </p:pic>
      <p:pic>
        <p:nvPicPr>
          <p:cNvPr id="68" name="Google Shape;68;p12"/>
          <p:cNvPicPr preferRelativeResize="0"/>
          <p:nvPr/>
        </p:nvPicPr>
        <p:blipFill rotWithShape="1">
          <a:blip r:embed="rId4">
            <a:alphaModFix/>
          </a:blip>
          <a:srcRect l="6042" r="6130"/>
          <a:stretch/>
        </p:blipFill>
        <p:spPr>
          <a:xfrm>
            <a:off x="7186775" y="72238"/>
            <a:ext cx="1508025" cy="878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Is JCSP an alternative to Junior Certificate? </a:t>
            </a:r>
            <a:endParaRPr/>
          </a:p>
        </p:txBody>
      </p:sp>
      <p:sp>
        <p:nvSpPr>
          <p:cNvPr id="74" name="Google Shape;74;p13"/>
          <p:cNvSpPr txBox="1">
            <a:spLocks noGrp="1"/>
          </p:cNvSpPr>
          <p:nvPr>
            <p:ph type="body" idx="1"/>
          </p:nvPr>
        </p:nvSpPr>
        <p:spPr>
          <a:xfrm>
            <a:off x="311700" y="1201775"/>
            <a:ext cx="8520600" cy="3416400"/>
          </a:xfrm>
          <a:prstGeom prst="rect">
            <a:avLst/>
          </a:prstGeom>
        </p:spPr>
        <p:txBody>
          <a:bodyPr spcFirstLastPara="1" wrap="square" lIns="91425" tIns="91425" rIns="91425" bIns="91425" anchor="t" anchorCtr="0">
            <a:normAutofit/>
          </a:bodyPr>
          <a:lstStyle/>
          <a:p>
            <a:pPr marL="457200" marR="0" lvl="0" indent="-311665" algn="l" rtl="0">
              <a:lnSpc>
                <a:spcPct val="115000"/>
              </a:lnSpc>
              <a:spcBef>
                <a:spcPts val="0"/>
              </a:spcBef>
              <a:spcAft>
                <a:spcPts val="0"/>
              </a:spcAft>
              <a:buClr>
                <a:srgbClr val="6B7073"/>
              </a:buClr>
              <a:buSzPts val="1308"/>
              <a:buFont typeface="Arial"/>
              <a:buChar char="●"/>
            </a:pPr>
            <a:r>
              <a:rPr lang="en-GB" sz="1308">
                <a:solidFill>
                  <a:srgbClr val="6B7073"/>
                </a:solidFill>
                <a:highlight>
                  <a:schemeClr val="lt1"/>
                </a:highlight>
                <a:latin typeface="Arial"/>
                <a:ea typeface="Arial"/>
                <a:cs typeface="Arial"/>
                <a:sym typeface="Arial"/>
              </a:rPr>
              <a:t>No, the Junior Certificate School Programme is not an alternative to the Junior Certificate. It is a framework that is designed to help schools and teachers develop an imaginative approach to the Junior Certificate. </a:t>
            </a:r>
            <a:endParaRPr sz="1308">
              <a:solidFill>
                <a:srgbClr val="6B7073"/>
              </a:solidFill>
              <a:highlight>
                <a:schemeClr val="lt1"/>
              </a:highlight>
              <a:latin typeface="Arial"/>
              <a:ea typeface="Arial"/>
              <a:cs typeface="Arial"/>
              <a:sym typeface="Arial"/>
            </a:endParaRPr>
          </a:p>
          <a:p>
            <a:pPr marL="457200" marR="0" lvl="0" indent="-311665" algn="l" rtl="0">
              <a:lnSpc>
                <a:spcPct val="115000"/>
              </a:lnSpc>
              <a:spcBef>
                <a:spcPts val="0"/>
              </a:spcBef>
              <a:spcAft>
                <a:spcPts val="0"/>
              </a:spcAft>
              <a:buClr>
                <a:srgbClr val="6B7073"/>
              </a:buClr>
              <a:buSzPts val="1308"/>
              <a:buFont typeface="Arial"/>
              <a:buChar char="●"/>
            </a:pPr>
            <a:r>
              <a:rPr lang="en-GB" sz="1308">
                <a:solidFill>
                  <a:srgbClr val="6B7073"/>
                </a:solidFill>
                <a:highlight>
                  <a:schemeClr val="lt1"/>
                </a:highlight>
                <a:latin typeface="Arial"/>
                <a:ea typeface="Arial"/>
                <a:cs typeface="Arial"/>
                <a:sym typeface="Arial"/>
              </a:rPr>
              <a:t>All the students in the Programme must be entered for the Junior Certificate examination.</a:t>
            </a:r>
            <a:endParaRPr/>
          </a:p>
        </p:txBody>
      </p:sp>
      <p:pic>
        <p:nvPicPr>
          <p:cNvPr id="75" name="Google Shape;75;p13"/>
          <p:cNvPicPr preferRelativeResize="0"/>
          <p:nvPr/>
        </p:nvPicPr>
        <p:blipFill rotWithShape="1">
          <a:blip r:embed="rId3">
            <a:alphaModFix/>
          </a:blip>
          <a:srcRect l="6042" r="6130"/>
          <a:stretch/>
        </p:blipFill>
        <p:spPr>
          <a:xfrm>
            <a:off x="7258025" y="162800"/>
            <a:ext cx="1508025" cy="878625"/>
          </a:xfrm>
          <a:prstGeom prst="rect">
            <a:avLst/>
          </a:prstGeom>
          <a:noFill/>
          <a:ln>
            <a:noFill/>
          </a:ln>
        </p:spPr>
      </p:pic>
      <p:sp>
        <p:nvSpPr>
          <p:cNvPr id="76" name="Google Shape;76;p13"/>
          <p:cNvSpPr txBox="1">
            <a:spLocks noGrp="1"/>
          </p:cNvSpPr>
          <p:nvPr>
            <p:ph type="title"/>
          </p:nvPr>
        </p:nvSpPr>
        <p:spPr>
          <a:xfrm>
            <a:off x="311700" y="22078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Do JCSP students sit the Junior Certificate exam?</a:t>
            </a:r>
            <a:endParaRPr/>
          </a:p>
        </p:txBody>
      </p:sp>
      <p:sp>
        <p:nvSpPr>
          <p:cNvPr id="77" name="Google Shape;77;p13"/>
          <p:cNvSpPr txBox="1">
            <a:spLocks noGrp="1"/>
          </p:cNvSpPr>
          <p:nvPr>
            <p:ph type="body" idx="1"/>
          </p:nvPr>
        </p:nvSpPr>
        <p:spPr>
          <a:xfrm>
            <a:off x="311700" y="2887900"/>
            <a:ext cx="8520600" cy="3416400"/>
          </a:xfrm>
          <a:prstGeom prst="rect">
            <a:avLst/>
          </a:prstGeom>
        </p:spPr>
        <p:txBody>
          <a:bodyPr spcFirstLastPara="1" wrap="square" lIns="91425" tIns="91425" rIns="91425" bIns="91425" anchor="t" anchorCtr="0">
            <a:normAutofit/>
          </a:bodyPr>
          <a:lstStyle/>
          <a:p>
            <a:pPr marL="457200" marR="0" lvl="0" indent="-311665" algn="l" rtl="0">
              <a:lnSpc>
                <a:spcPct val="115000"/>
              </a:lnSpc>
              <a:spcBef>
                <a:spcPts val="0"/>
              </a:spcBef>
              <a:spcAft>
                <a:spcPts val="0"/>
              </a:spcAft>
              <a:buClr>
                <a:srgbClr val="6B7073"/>
              </a:buClr>
              <a:buSzPts val="1308"/>
              <a:buFont typeface="Arial"/>
              <a:buChar char="●"/>
            </a:pPr>
            <a:r>
              <a:rPr lang="en-GB" sz="1308">
                <a:solidFill>
                  <a:srgbClr val="6B7073"/>
                </a:solidFill>
                <a:highlight>
                  <a:schemeClr val="lt1"/>
                </a:highlight>
                <a:latin typeface="Arial"/>
                <a:ea typeface="Arial"/>
                <a:cs typeface="Arial"/>
                <a:sym typeface="Arial"/>
              </a:rPr>
              <a:t>Absolutely! The whole point of participating in the Junior Certificate School Programme is to stay at school, experience success in school and become more confident about sitting the Junior Certificate Exam.</a:t>
            </a:r>
            <a:endParaRPr sz="1308">
              <a:solidFill>
                <a:srgbClr val="6B7073"/>
              </a:solidFill>
              <a:highlight>
                <a:schemeClr val="lt1"/>
              </a:highlight>
              <a:latin typeface="Arial"/>
              <a:ea typeface="Arial"/>
              <a:cs typeface="Arial"/>
              <a:sym typeface="Arial"/>
            </a:endParaRPr>
          </a:p>
          <a:p>
            <a:pPr marL="457200" marR="0" lvl="0" indent="-311665" algn="l" rtl="0">
              <a:lnSpc>
                <a:spcPct val="115000"/>
              </a:lnSpc>
              <a:spcBef>
                <a:spcPts val="0"/>
              </a:spcBef>
              <a:spcAft>
                <a:spcPts val="0"/>
              </a:spcAft>
              <a:buClr>
                <a:srgbClr val="6B7073"/>
              </a:buClr>
              <a:buSzPts val="1308"/>
              <a:buFont typeface="Arial"/>
              <a:buChar char="●"/>
            </a:pPr>
            <a:r>
              <a:rPr lang="en-GB" sz="1308">
                <a:solidFill>
                  <a:srgbClr val="6B7073"/>
                </a:solidFill>
                <a:highlight>
                  <a:schemeClr val="lt1"/>
                </a:highlight>
                <a:latin typeface="Arial"/>
                <a:ea typeface="Arial"/>
                <a:cs typeface="Arial"/>
                <a:sym typeface="Arial"/>
              </a:rPr>
              <a:t>Having participated in the JCSP may mean that students have experienced a deeper engagement with the learning at Junior Cycle. </a:t>
            </a:r>
            <a:endParaRPr sz="1308">
              <a:solidFill>
                <a:srgbClr val="6B7073"/>
              </a:solidFill>
              <a:highlight>
                <a:schemeClr val="lt1"/>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311700" y="280700"/>
            <a:ext cx="6776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is the difference between Junior Certificate/Junior Cycle and JCSP? </a:t>
            </a:r>
            <a:endParaRPr/>
          </a:p>
        </p:txBody>
      </p:sp>
      <p:sp>
        <p:nvSpPr>
          <p:cNvPr id="83" name="Google Shape;83;p14"/>
          <p:cNvSpPr txBox="1">
            <a:spLocks noGrp="1"/>
          </p:cNvSpPr>
          <p:nvPr>
            <p:ph type="body" idx="1"/>
          </p:nvPr>
        </p:nvSpPr>
        <p:spPr>
          <a:xfrm>
            <a:off x="4014575" y="1130550"/>
            <a:ext cx="4437600" cy="39420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1100"/>
              </a:spcBef>
              <a:spcAft>
                <a:spcPts val="0"/>
              </a:spcAft>
              <a:buNone/>
            </a:pPr>
            <a:endParaRPr sz="1300">
              <a:solidFill>
                <a:srgbClr val="6B7073"/>
              </a:solidFill>
              <a:highlight>
                <a:schemeClr val="lt1"/>
              </a:highlight>
              <a:latin typeface="Arial"/>
              <a:ea typeface="Arial"/>
              <a:cs typeface="Arial"/>
              <a:sym typeface="Arial"/>
            </a:endParaRPr>
          </a:p>
          <a:p>
            <a:pPr marL="457200" marR="0" lvl="0" indent="-311150" algn="l" rtl="0">
              <a:lnSpc>
                <a:spcPct val="115000"/>
              </a:lnSpc>
              <a:spcBef>
                <a:spcPts val="1100"/>
              </a:spcBef>
              <a:spcAft>
                <a:spcPts val="0"/>
              </a:spcAft>
              <a:buClr>
                <a:srgbClr val="6B7073"/>
              </a:buClr>
              <a:buSzPts val="1300"/>
              <a:buFont typeface="Arial"/>
              <a:buChar char="●"/>
            </a:pPr>
            <a:r>
              <a:rPr lang="en-GB" sz="1300">
                <a:solidFill>
                  <a:srgbClr val="6B7073"/>
                </a:solidFill>
                <a:highlight>
                  <a:schemeClr val="lt1"/>
                </a:highlight>
                <a:latin typeface="Arial"/>
                <a:ea typeface="Arial"/>
                <a:cs typeface="Arial"/>
                <a:sym typeface="Arial"/>
              </a:rPr>
              <a:t>The Junior Certificate School Programme is means for working towards acquiring the skills assessed in the Junior Certificate/Junior Cycle. Students will work with their teachers in their regular time-tabled classes to achieve specific progress goals and targets that keep them on track with their learning. </a:t>
            </a:r>
            <a:endParaRPr sz="1300">
              <a:solidFill>
                <a:srgbClr val="6B7073"/>
              </a:solidFill>
              <a:highlight>
                <a:schemeClr val="lt1"/>
              </a:highlight>
              <a:latin typeface="Arial"/>
              <a:ea typeface="Arial"/>
              <a:cs typeface="Arial"/>
              <a:sym typeface="Arial"/>
            </a:endParaRPr>
          </a:p>
          <a:p>
            <a:pPr marL="457200" marR="0" lvl="0" indent="-311150" algn="l" rtl="0">
              <a:lnSpc>
                <a:spcPct val="115000"/>
              </a:lnSpc>
              <a:spcBef>
                <a:spcPts val="0"/>
              </a:spcBef>
              <a:spcAft>
                <a:spcPts val="0"/>
              </a:spcAft>
              <a:buClr>
                <a:srgbClr val="6B7073"/>
              </a:buClr>
              <a:buSzPts val="1300"/>
              <a:buFont typeface="Arial"/>
              <a:buChar char="●"/>
            </a:pPr>
            <a:r>
              <a:rPr lang="en-GB" sz="1300">
                <a:solidFill>
                  <a:srgbClr val="6B7073"/>
                </a:solidFill>
                <a:highlight>
                  <a:schemeClr val="lt1"/>
                </a:highlight>
                <a:latin typeface="Arial"/>
                <a:ea typeface="Arial"/>
                <a:cs typeface="Arial"/>
                <a:sym typeface="Arial"/>
              </a:rPr>
              <a:t>The JCSP subject statements that students complete in this programme are linked with </a:t>
            </a:r>
            <a:r>
              <a:rPr lang="en-GB" sz="1300" b="1" u="sng">
                <a:solidFill>
                  <a:srgbClr val="6B7073"/>
                </a:solidFill>
                <a:highlight>
                  <a:schemeClr val="lt1"/>
                </a:highlight>
                <a:latin typeface="Arial"/>
                <a:ea typeface="Arial"/>
                <a:cs typeface="Arial"/>
                <a:sym typeface="Arial"/>
              </a:rPr>
              <a:t>the key skills</a:t>
            </a:r>
            <a:r>
              <a:rPr lang="en-GB" sz="1300">
                <a:solidFill>
                  <a:srgbClr val="6B7073"/>
                </a:solidFill>
                <a:highlight>
                  <a:schemeClr val="lt1"/>
                </a:highlight>
                <a:latin typeface="Arial"/>
                <a:ea typeface="Arial"/>
                <a:cs typeface="Arial"/>
                <a:sym typeface="Arial"/>
              </a:rPr>
              <a:t> in the Junior Cycle programme. JCSP is designed to work in tandem with the Junior Cycle curriculum and reinforces content and skills in all subject areas.</a:t>
            </a:r>
            <a:endParaRPr sz="1300" b="1" i="1">
              <a:solidFill>
                <a:srgbClr val="FF9900"/>
              </a:solidFill>
              <a:highlight>
                <a:schemeClr val="lt1"/>
              </a:highlight>
              <a:latin typeface="Arial"/>
              <a:ea typeface="Arial"/>
              <a:cs typeface="Arial"/>
              <a:sym typeface="Arial"/>
            </a:endParaRPr>
          </a:p>
          <a:p>
            <a:pPr marL="0" lvl="0" indent="0" algn="l" rtl="0">
              <a:spcBef>
                <a:spcPts val="1100"/>
              </a:spcBef>
              <a:spcAft>
                <a:spcPts val="1200"/>
              </a:spcAft>
              <a:buNone/>
            </a:pPr>
            <a:endParaRPr/>
          </a:p>
        </p:txBody>
      </p:sp>
      <p:pic>
        <p:nvPicPr>
          <p:cNvPr id="84" name="Google Shape;84;p14"/>
          <p:cNvPicPr preferRelativeResize="0"/>
          <p:nvPr/>
        </p:nvPicPr>
        <p:blipFill rotWithShape="1">
          <a:blip r:embed="rId3">
            <a:alphaModFix/>
          </a:blip>
          <a:srcRect l="6042" r="6130"/>
          <a:stretch/>
        </p:blipFill>
        <p:spPr>
          <a:xfrm>
            <a:off x="7258025" y="162800"/>
            <a:ext cx="1508025" cy="878625"/>
          </a:xfrm>
          <a:prstGeom prst="rect">
            <a:avLst/>
          </a:prstGeom>
          <a:noFill/>
          <a:ln>
            <a:noFill/>
          </a:ln>
        </p:spPr>
      </p:pic>
      <p:pic>
        <p:nvPicPr>
          <p:cNvPr id="85" name="Google Shape;85;p14"/>
          <p:cNvPicPr preferRelativeResize="0"/>
          <p:nvPr/>
        </p:nvPicPr>
        <p:blipFill>
          <a:blip r:embed="rId4">
            <a:alphaModFix/>
          </a:blip>
          <a:stretch>
            <a:fillRect/>
          </a:stretch>
        </p:blipFill>
        <p:spPr>
          <a:xfrm>
            <a:off x="1073700" y="1528625"/>
            <a:ext cx="2634925" cy="2576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311700" y="357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Who benefits from participating in JCSP? </a:t>
            </a:r>
            <a:endParaRPr/>
          </a:p>
        </p:txBody>
      </p:sp>
      <p:sp>
        <p:nvSpPr>
          <p:cNvPr id="91" name="Google Shape;91;p15"/>
          <p:cNvSpPr txBox="1">
            <a:spLocks noGrp="1"/>
          </p:cNvSpPr>
          <p:nvPr>
            <p:ph type="body" idx="1"/>
          </p:nvPr>
        </p:nvSpPr>
        <p:spPr>
          <a:xfrm>
            <a:off x="311700" y="1152475"/>
            <a:ext cx="8520600" cy="1811400"/>
          </a:xfrm>
          <a:prstGeom prst="rect">
            <a:avLst/>
          </a:prstGeom>
        </p:spPr>
        <p:txBody>
          <a:bodyPr spcFirstLastPara="1" wrap="square" lIns="91425" tIns="91425" rIns="91425" bIns="91425" anchor="t" anchorCtr="0">
            <a:normAutofit/>
          </a:bodyPr>
          <a:lstStyle/>
          <a:p>
            <a:pPr marL="0" lvl="0" indent="0" algn="l" rtl="0">
              <a:lnSpc>
                <a:spcPct val="138000"/>
              </a:lnSpc>
              <a:spcBef>
                <a:spcPts val="1200"/>
              </a:spcBef>
              <a:spcAft>
                <a:spcPts val="0"/>
              </a:spcAft>
              <a:buNone/>
            </a:pPr>
            <a:endParaRPr sz="1100">
              <a:solidFill>
                <a:srgbClr val="6B7073"/>
              </a:solidFill>
              <a:highlight>
                <a:srgbClr val="E4EBF5"/>
              </a:highlight>
              <a:latin typeface="Arial"/>
              <a:ea typeface="Arial"/>
              <a:cs typeface="Arial"/>
              <a:sym typeface="Arial"/>
            </a:endParaRPr>
          </a:p>
          <a:p>
            <a:pPr marL="0" lvl="0" indent="0" algn="l" rtl="0">
              <a:lnSpc>
                <a:spcPct val="138000"/>
              </a:lnSpc>
              <a:spcBef>
                <a:spcPts val="0"/>
              </a:spcBef>
              <a:spcAft>
                <a:spcPts val="0"/>
              </a:spcAft>
              <a:buNone/>
            </a:pPr>
            <a:endParaRPr sz="1100">
              <a:solidFill>
                <a:srgbClr val="6B7073"/>
              </a:solidFill>
              <a:highlight>
                <a:srgbClr val="E4EBF5"/>
              </a:highlight>
              <a:latin typeface="Arial"/>
              <a:ea typeface="Arial"/>
              <a:cs typeface="Arial"/>
              <a:sym typeface="Arial"/>
            </a:endParaRPr>
          </a:p>
          <a:p>
            <a:pPr marL="0" lvl="0" indent="0" algn="l" rtl="0">
              <a:spcBef>
                <a:spcPts val="1200"/>
              </a:spcBef>
              <a:spcAft>
                <a:spcPts val="1200"/>
              </a:spcAft>
              <a:buNone/>
            </a:pPr>
            <a:endParaRPr/>
          </a:p>
        </p:txBody>
      </p:sp>
      <p:sp>
        <p:nvSpPr>
          <p:cNvPr id="92" name="Google Shape;92;p15"/>
          <p:cNvSpPr txBox="1">
            <a:spLocks noGrp="1"/>
          </p:cNvSpPr>
          <p:nvPr>
            <p:ph type="body" idx="1"/>
          </p:nvPr>
        </p:nvSpPr>
        <p:spPr>
          <a:xfrm>
            <a:off x="536275" y="1103200"/>
            <a:ext cx="8019900" cy="2183700"/>
          </a:xfrm>
          <a:prstGeom prst="rect">
            <a:avLst/>
          </a:prstGeom>
        </p:spPr>
        <p:txBody>
          <a:bodyPr spcFirstLastPara="1" wrap="square" lIns="91425" tIns="91425" rIns="91425" bIns="91425" anchor="t" anchorCtr="0">
            <a:normAutofit/>
          </a:bodyPr>
          <a:lstStyle/>
          <a:p>
            <a:pPr marL="0" lvl="0" indent="0" algn="l" rtl="0">
              <a:lnSpc>
                <a:spcPct val="115000"/>
              </a:lnSpc>
              <a:spcBef>
                <a:spcPts val="1100"/>
              </a:spcBef>
              <a:spcAft>
                <a:spcPts val="0"/>
              </a:spcAft>
              <a:buNone/>
            </a:pPr>
            <a:r>
              <a:rPr lang="en-GB" sz="1341">
                <a:solidFill>
                  <a:srgbClr val="6B7073"/>
                </a:solidFill>
                <a:highlight>
                  <a:schemeClr val="lt1"/>
                </a:highlight>
                <a:latin typeface="Arial"/>
                <a:ea typeface="Arial"/>
                <a:cs typeface="Arial"/>
                <a:sym typeface="Arial"/>
              </a:rPr>
              <a:t>There are many reasons a student might be invited to take part in JCSP:</a:t>
            </a:r>
            <a:endParaRPr sz="1341">
              <a:solidFill>
                <a:srgbClr val="6B7073"/>
              </a:solidFill>
              <a:highlight>
                <a:schemeClr val="lt1"/>
              </a:highlight>
              <a:latin typeface="Arial"/>
              <a:ea typeface="Arial"/>
              <a:cs typeface="Arial"/>
              <a:sym typeface="Arial"/>
            </a:endParaRPr>
          </a:p>
          <a:p>
            <a:pPr marL="457200" lvl="0" indent="-313810" algn="l" rtl="0">
              <a:lnSpc>
                <a:spcPct val="115000"/>
              </a:lnSpc>
              <a:spcBef>
                <a:spcPts val="1100"/>
              </a:spcBef>
              <a:spcAft>
                <a:spcPts val="0"/>
              </a:spcAft>
              <a:buClr>
                <a:srgbClr val="6B7073"/>
              </a:buClr>
              <a:buSzPts val="1342"/>
              <a:buFont typeface="Arial"/>
              <a:buChar char="●"/>
            </a:pPr>
            <a:r>
              <a:rPr lang="en-GB" sz="1341">
                <a:solidFill>
                  <a:srgbClr val="6B7073"/>
                </a:solidFill>
                <a:highlight>
                  <a:schemeClr val="lt1"/>
                </a:highlight>
                <a:latin typeface="Arial"/>
                <a:ea typeface="Arial"/>
                <a:cs typeface="Arial"/>
                <a:sym typeface="Arial"/>
              </a:rPr>
              <a:t>Students may have a history or absenteeism in primary school</a:t>
            </a:r>
            <a:endParaRPr sz="1341">
              <a:solidFill>
                <a:srgbClr val="6B7073"/>
              </a:solidFill>
              <a:highlight>
                <a:schemeClr val="lt1"/>
              </a:highlight>
              <a:latin typeface="Arial"/>
              <a:ea typeface="Arial"/>
              <a:cs typeface="Arial"/>
              <a:sym typeface="Arial"/>
            </a:endParaRPr>
          </a:p>
          <a:p>
            <a:pPr marL="457200" lvl="0" indent="-313810" algn="l" rtl="0">
              <a:lnSpc>
                <a:spcPct val="115000"/>
              </a:lnSpc>
              <a:spcBef>
                <a:spcPts val="0"/>
              </a:spcBef>
              <a:spcAft>
                <a:spcPts val="0"/>
              </a:spcAft>
              <a:buClr>
                <a:srgbClr val="6B7073"/>
              </a:buClr>
              <a:buSzPts val="1342"/>
              <a:buFont typeface="Arial"/>
              <a:buChar char="●"/>
            </a:pPr>
            <a:r>
              <a:rPr lang="en-GB" sz="1341">
                <a:solidFill>
                  <a:srgbClr val="6B7073"/>
                </a:solidFill>
                <a:highlight>
                  <a:schemeClr val="lt1"/>
                </a:highlight>
                <a:latin typeface="Arial"/>
                <a:ea typeface="Arial"/>
                <a:cs typeface="Arial"/>
                <a:sym typeface="Arial"/>
              </a:rPr>
              <a:t>Students may wish to improve their literacy skills</a:t>
            </a:r>
            <a:endParaRPr sz="1341">
              <a:solidFill>
                <a:srgbClr val="6B7073"/>
              </a:solidFill>
              <a:highlight>
                <a:schemeClr val="lt1"/>
              </a:highlight>
              <a:latin typeface="Arial"/>
              <a:ea typeface="Arial"/>
              <a:cs typeface="Arial"/>
              <a:sym typeface="Arial"/>
            </a:endParaRPr>
          </a:p>
          <a:p>
            <a:pPr marL="457200" lvl="0" indent="-313810" algn="l" rtl="0">
              <a:lnSpc>
                <a:spcPct val="115000"/>
              </a:lnSpc>
              <a:spcBef>
                <a:spcPts val="0"/>
              </a:spcBef>
              <a:spcAft>
                <a:spcPts val="0"/>
              </a:spcAft>
              <a:buClr>
                <a:srgbClr val="6B7073"/>
              </a:buClr>
              <a:buSzPts val="1342"/>
              <a:buFont typeface="Arial"/>
              <a:buChar char="●"/>
            </a:pPr>
            <a:r>
              <a:rPr lang="en-GB" sz="1341">
                <a:solidFill>
                  <a:srgbClr val="6B7073"/>
                </a:solidFill>
                <a:highlight>
                  <a:schemeClr val="lt1"/>
                </a:highlight>
                <a:latin typeface="Arial"/>
                <a:ea typeface="Arial"/>
                <a:cs typeface="Arial"/>
                <a:sym typeface="Arial"/>
              </a:rPr>
              <a:t>Students may wish to improve their numeracy skills</a:t>
            </a:r>
            <a:endParaRPr sz="1341">
              <a:solidFill>
                <a:srgbClr val="6B7073"/>
              </a:solidFill>
              <a:highlight>
                <a:schemeClr val="lt1"/>
              </a:highlight>
              <a:latin typeface="Arial"/>
              <a:ea typeface="Arial"/>
              <a:cs typeface="Arial"/>
              <a:sym typeface="Arial"/>
            </a:endParaRPr>
          </a:p>
          <a:p>
            <a:pPr marL="457200" lvl="0" indent="-313810" algn="l" rtl="0">
              <a:lnSpc>
                <a:spcPct val="115000"/>
              </a:lnSpc>
              <a:spcBef>
                <a:spcPts val="0"/>
              </a:spcBef>
              <a:spcAft>
                <a:spcPts val="0"/>
              </a:spcAft>
              <a:buClr>
                <a:srgbClr val="6B7073"/>
              </a:buClr>
              <a:buSzPts val="1342"/>
              <a:buFont typeface="Arial"/>
              <a:buChar char="●"/>
            </a:pPr>
            <a:r>
              <a:rPr lang="en-GB" sz="1341">
                <a:solidFill>
                  <a:srgbClr val="6B7073"/>
                </a:solidFill>
                <a:highlight>
                  <a:schemeClr val="lt1"/>
                </a:highlight>
                <a:latin typeface="Arial"/>
                <a:ea typeface="Arial"/>
                <a:cs typeface="Arial"/>
                <a:sym typeface="Arial"/>
              </a:rPr>
              <a:t>Students may benefit from additional progress checks with their teachers to keep their learning on track</a:t>
            </a:r>
            <a:endParaRPr sz="1341">
              <a:solidFill>
                <a:srgbClr val="6B7073"/>
              </a:solidFill>
              <a:highlight>
                <a:schemeClr val="lt1"/>
              </a:highlight>
              <a:latin typeface="Arial"/>
              <a:ea typeface="Arial"/>
              <a:cs typeface="Arial"/>
              <a:sym typeface="Arial"/>
            </a:endParaRPr>
          </a:p>
          <a:p>
            <a:pPr marL="0" lvl="0" indent="0" algn="l" rtl="0">
              <a:lnSpc>
                <a:spcPct val="115000"/>
              </a:lnSpc>
              <a:spcBef>
                <a:spcPts val="1100"/>
              </a:spcBef>
              <a:spcAft>
                <a:spcPts val="1100"/>
              </a:spcAft>
              <a:buNone/>
            </a:pPr>
            <a:endParaRPr sz="1341">
              <a:solidFill>
                <a:srgbClr val="6B7073"/>
              </a:solidFill>
              <a:highlight>
                <a:schemeClr val="lt1"/>
              </a:highlight>
              <a:latin typeface="Arial"/>
              <a:ea typeface="Arial"/>
              <a:cs typeface="Arial"/>
              <a:sym typeface="Arial"/>
            </a:endParaRPr>
          </a:p>
        </p:txBody>
      </p:sp>
      <p:pic>
        <p:nvPicPr>
          <p:cNvPr id="93" name="Google Shape;93;p15"/>
          <p:cNvPicPr preferRelativeResize="0"/>
          <p:nvPr/>
        </p:nvPicPr>
        <p:blipFill rotWithShape="1">
          <a:blip r:embed="rId3">
            <a:alphaModFix/>
          </a:blip>
          <a:srcRect l="6042" r="6130"/>
          <a:stretch/>
        </p:blipFill>
        <p:spPr>
          <a:xfrm>
            <a:off x="7159400" y="132513"/>
            <a:ext cx="1508025" cy="878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311700" y="225925"/>
            <a:ext cx="6776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do students gain from participating </a:t>
            </a:r>
            <a:endParaRPr/>
          </a:p>
          <a:p>
            <a:pPr marL="0" lvl="0" indent="0" algn="l" rtl="0">
              <a:spcBef>
                <a:spcPts val="0"/>
              </a:spcBef>
              <a:spcAft>
                <a:spcPts val="0"/>
              </a:spcAft>
              <a:buNone/>
            </a:pPr>
            <a:r>
              <a:rPr lang="en-GB"/>
              <a:t>in JCSP? </a:t>
            </a:r>
            <a:endParaRPr/>
          </a:p>
        </p:txBody>
      </p:sp>
      <p:sp>
        <p:nvSpPr>
          <p:cNvPr id="99" name="Google Shape;99;p16"/>
          <p:cNvSpPr txBox="1">
            <a:spLocks noGrp="1"/>
          </p:cNvSpPr>
          <p:nvPr>
            <p:ph type="body" idx="1"/>
          </p:nvPr>
        </p:nvSpPr>
        <p:spPr>
          <a:xfrm>
            <a:off x="311700" y="1152475"/>
            <a:ext cx="8520600" cy="3942000"/>
          </a:xfrm>
          <a:prstGeom prst="rect">
            <a:avLst/>
          </a:prstGeom>
        </p:spPr>
        <p:txBody>
          <a:bodyPr spcFirstLastPara="1" wrap="square" lIns="91425" tIns="91425" rIns="91425" bIns="91425" anchor="t" anchorCtr="0">
            <a:normAutofit/>
          </a:bodyPr>
          <a:lstStyle/>
          <a:p>
            <a:pPr marL="457200" lvl="0" indent="-311150" algn="l" rtl="0">
              <a:lnSpc>
                <a:spcPct val="115000"/>
              </a:lnSpc>
              <a:spcBef>
                <a:spcPts val="1100"/>
              </a:spcBef>
              <a:spcAft>
                <a:spcPts val="0"/>
              </a:spcAft>
              <a:buClr>
                <a:srgbClr val="6B7073"/>
              </a:buClr>
              <a:buSzPts val="1300"/>
              <a:buFont typeface="Arial"/>
              <a:buChar char="●"/>
            </a:pPr>
            <a:r>
              <a:rPr lang="en-GB" sz="1300">
                <a:solidFill>
                  <a:srgbClr val="6B7073"/>
                </a:solidFill>
                <a:highlight>
                  <a:schemeClr val="lt1"/>
                </a:highlight>
                <a:latin typeface="Arial"/>
                <a:ea typeface="Arial"/>
                <a:cs typeface="Arial"/>
                <a:sym typeface="Arial"/>
              </a:rPr>
              <a:t>Students are provided the opportunity to </a:t>
            </a:r>
            <a:r>
              <a:rPr lang="en-GB" sz="1300" b="1" u="sng">
                <a:solidFill>
                  <a:srgbClr val="6B7073"/>
                </a:solidFill>
                <a:highlight>
                  <a:schemeClr val="lt1"/>
                </a:highlight>
                <a:latin typeface="Arial"/>
                <a:ea typeface="Arial"/>
                <a:cs typeface="Arial"/>
                <a:sym typeface="Arial"/>
              </a:rPr>
              <a:t>become owners of their own learning</a:t>
            </a:r>
            <a:r>
              <a:rPr lang="en-GB" sz="1300">
                <a:solidFill>
                  <a:srgbClr val="6B7073"/>
                </a:solidFill>
                <a:highlight>
                  <a:schemeClr val="lt1"/>
                </a:highlight>
                <a:latin typeface="Arial"/>
                <a:ea typeface="Arial"/>
                <a:cs typeface="Arial"/>
                <a:sym typeface="Arial"/>
              </a:rPr>
              <a:t> by discussing statements and meeting agreed targets with their teachers at various points throughout the school year. This promotes positive, open communication between teachers and students.  </a:t>
            </a:r>
            <a:endParaRPr sz="1300">
              <a:solidFill>
                <a:srgbClr val="6B7073"/>
              </a:solidFill>
              <a:highlight>
                <a:schemeClr val="lt1"/>
              </a:highlight>
              <a:latin typeface="Arial"/>
              <a:ea typeface="Arial"/>
              <a:cs typeface="Arial"/>
              <a:sym typeface="Arial"/>
            </a:endParaRPr>
          </a:p>
          <a:p>
            <a:pPr marL="457200" lvl="0" indent="-311150" algn="l" rtl="0">
              <a:lnSpc>
                <a:spcPct val="115000"/>
              </a:lnSpc>
              <a:spcBef>
                <a:spcPts val="0"/>
              </a:spcBef>
              <a:spcAft>
                <a:spcPts val="0"/>
              </a:spcAft>
              <a:buClr>
                <a:srgbClr val="6B7073"/>
              </a:buClr>
              <a:buSzPts val="1300"/>
              <a:buFont typeface="Arial"/>
              <a:buChar char="●"/>
            </a:pPr>
            <a:r>
              <a:rPr lang="en-GB" sz="1300">
                <a:solidFill>
                  <a:srgbClr val="6B7073"/>
                </a:solidFill>
                <a:highlight>
                  <a:schemeClr val="lt1"/>
                </a:highlight>
                <a:latin typeface="Arial"/>
                <a:ea typeface="Arial"/>
                <a:cs typeface="Arial"/>
                <a:sym typeface="Arial"/>
              </a:rPr>
              <a:t>Throughout their time on the Programme, the JCSP team seeks out opportunities to </a:t>
            </a:r>
            <a:r>
              <a:rPr lang="en-GB" sz="1300" b="1" u="sng">
                <a:solidFill>
                  <a:srgbClr val="6B7073"/>
                </a:solidFill>
                <a:highlight>
                  <a:schemeClr val="lt1"/>
                </a:highlight>
                <a:latin typeface="Arial"/>
                <a:ea typeface="Arial"/>
                <a:cs typeface="Arial"/>
                <a:sym typeface="Arial"/>
              </a:rPr>
              <a:t>reward and praise students and to give them useful feedback</a:t>
            </a:r>
            <a:r>
              <a:rPr lang="en-GB" sz="1300">
                <a:solidFill>
                  <a:srgbClr val="6B7073"/>
                </a:solidFill>
                <a:highlight>
                  <a:schemeClr val="lt1"/>
                </a:highlight>
                <a:latin typeface="Arial"/>
                <a:ea typeface="Arial"/>
                <a:cs typeface="Arial"/>
                <a:sym typeface="Arial"/>
              </a:rPr>
              <a:t> on their performance. </a:t>
            </a:r>
            <a:endParaRPr sz="1300">
              <a:solidFill>
                <a:srgbClr val="6B7073"/>
              </a:solidFill>
              <a:highlight>
                <a:schemeClr val="lt1"/>
              </a:highlight>
              <a:latin typeface="Arial"/>
              <a:ea typeface="Arial"/>
              <a:cs typeface="Arial"/>
              <a:sym typeface="Arial"/>
            </a:endParaRPr>
          </a:p>
          <a:p>
            <a:pPr marL="457200" marR="0" lvl="0" indent="-311150" algn="l" rtl="0">
              <a:lnSpc>
                <a:spcPct val="115000"/>
              </a:lnSpc>
              <a:spcBef>
                <a:spcPts val="0"/>
              </a:spcBef>
              <a:spcAft>
                <a:spcPts val="0"/>
              </a:spcAft>
              <a:buClr>
                <a:srgbClr val="6B7073"/>
              </a:buClr>
              <a:buSzPts val="1300"/>
              <a:buFont typeface="Arial"/>
              <a:buChar char="●"/>
            </a:pPr>
            <a:r>
              <a:rPr lang="en-GB" sz="1300">
                <a:solidFill>
                  <a:srgbClr val="6B7073"/>
                </a:solidFill>
                <a:highlight>
                  <a:schemeClr val="lt1"/>
                </a:highlight>
                <a:latin typeface="Arial"/>
                <a:ea typeface="Arial"/>
                <a:cs typeface="Arial"/>
                <a:sym typeface="Arial"/>
              </a:rPr>
              <a:t>Students also have the opportunity to participate in fun </a:t>
            </a:r>
            <a:r>
              <a:rPr lang="en-GB" sz="1300" b="1" u="sng">
                <a:solidFill>
                  <a:srgbClr val="6B7073"/>
                </a:solidFill>
                <a:highlight>
                  <a:schemeClr val="lt1"/>
                </a:highlight>
                <a:latin typeface="Arial"/>
                <a:ea typeface="Arial"/>
                <a:cs typeface="Arial"/>
                <a:sym typeface="Arial"/>
              </a:rPr>
              <a:t>initiatives</a:t>
            </a:r>
            <a:r>
              <a:rPr lang="en-GB" sz="1300">
                <a:solidFill>
                  <a:srgbClr val="6B7073"/>
                </a:solidFill>
                <a:highlight>
                  <a:schemeClr val="lt1"/>
                </a:highlight>
                <a:latin typeface="Arial"/>
                <a:ea typeface="Arial"/>
                <a:cs typeface="Arial"/>
                <a:sym typeface="Arial"/>
              </a:rPr>
              <a:t> to support their learning. Often these initiatives are run in the context of form groups, but JCSP students will be specifically rewarded for their participation in their final profiling certificate from the Department of Education at the end of year 3. </a:t>
            </a:r>
            <a:endParaRPr sz="1300">
              <a:solidFill>
                <a:srgbClr val="6B7073"/>
              </a:solidFill>
              <a:highlight>
                <a:schemeClr val="lt1"/>
              </a:highlight>
              <a:latin typeface="Arial"/>
              <a:ea typeface="Arial"/>
              <a:cs typeface="Arial"/>
              <a:sym typeface="Arial"/>
            </a:endParaRPr>
          </a:p>
          <a:p>
            <a:pPr marL="457200" marR="0" lvl="0" indent="-311150" algn="l" rtl="0">
              <a:lnSpc>
                <a:spcPct val="115000"/>
              </a:lnSpc>
              <a:spcBef>
                <a:spcPts val="0"/>
              </a:spcBef>
              <a:spcAft>
                <a:spcPts val="0"/>
              </a:spcAft>
              <a:buClr>
                <a:srgbClr val="6B7073"/>
              </a:buClr>
              <a:buSzPts val="1300"/>
              <a:buFont typeface="Arial"/>
              <a:buChar char="●"/>
            </a:pPr>
            <a:r>
              <a:rPr lang="en-GB" sz="1300">
                <a:solidFill>
                  <a:srgbClr val="6B7073"/>
                </a:solidFill>
                <a:highlight>
                  <a:schemeClr val="lt1"/>
                </a:highlight>
                <a:latin typeface="Arial"/>
                <a:ea typeface="Arial"/>
                <a:cs typeface="Arial"/>
                <a:sym typeface="Arial"/>
              </a:rPr>
              <a:t>The Programme is designed to ensure that students can benefit from their time in school and </a:t>
            </a:r>
            <a:r>
              <a:rPr lang="en-GB" sz="1300" b="1" u="sng">
                <a:solidFill>
                  <a:srgbClr val="6B7073"/>
                </a:solidFill>
                <a:highlight>
                  <a:schemeClr val="lt1"/>
                </a:highlight>
                <a:latin typeface="Arial"/>
                <a:ea typeface="Arial"/>
                <a:cs typeface="Arial"/>
                <a:sym typeface="Arial"/>
              </a:rPr>
              <a:t>enjoy the experience of improvement and success</a:t>
            </a:r>
            <a:r>
              <a:rPr lang="en-GB" sz="1300">
                <a:solidFill>
                  <a:srgbClr val="6B7073"/>
                </a:solidFill>
                <a:highlight>
                  <a:schemeClr val="lt1"/>
                </a:highlight>
                <a:latin typeface="Arial"/>
                <a:ea typeface="Arial"/>
                <a:cs typeface="Arial"/>
                <a:sym typeface="Arial"/>
              </a:rPr>
              <a:t>.</a:t>
            </a:r>
            <a:endParaRPr sz="1300">
              <a:solidFill>
                <a:srgbClr val="6B7073"/>
              </a:solidFill>
              <a:highlight>
                <a:schemeClr val="lt1"/>
              </a:highlight>
              <a:latin typeface="Arial"/>
              <a:ea typeface="Arial"/>
              <a:cs typeface="Arial"/>
              <a:sym typeface="Arial"/>
            </a:endParaRPr>
          </a:p>
          <a:p>
            <a:pPr marL="457200" lvl="0" indent="-311150" algn="l" rtl="0">
              <a:spcBef>
                <a:spcPts val="0"/>
              </a:spcBef>
              <a:spcAft>
                <a:spcPts val="0"/>
              </a:spcAft>
              <a:buClr>
                <a:srgbClr val="6B7073"/>
              </a:buClr>
              <a:buSzPts val="1300"/>
              <a:buFont typeface="Arial"/>
              <a:buChar char="●"/>
            </a:pPr>
            <a:r>
              <a:rPr lang="en-GB" sz="1308">
                <a:solidFill>
                  <a:srgbClr val="6B7073"/>
                </a:solidFill>
                <a:highlight>
                  <a:schemeClr val="lt1"/>
                </a:highlight>
                <a:latin typeface="Arial"/>
                <a:ea typeface="Arial"/>
                <a:cs typeface="Arial"/>
                <a:sym typeface="Arial"/>
              </a:rPr>
              <a:t>JCSP also allows for students to be rewarded for their participation in </a:t>
            </a:r>
            <a:r>
              <a:rPr lang="en-GB" sz="1308" b="1" u="sng">
                <a:solidFill>
                  <a:srgbClr val="6B7073"/>
                </a:solidFill>
                <a:highlight>
                  <a:schemeClr val="lt1"/>
                </a:highlight>
                <a:latin typeface="Arial"/>
                <a:ea typeface="Arial"/>
                <a:cs typeface="Arial"/>
                <a:sym typeface="Arial"/>
              </a:rPr>
              <a:t>extracurricular</a:t>
            </a:r>
            <a:r>
              <a:rPr lang="en-GB" sz="1308">
                <a:solidFill>
                  <a:srgbClr val="6B7073"/>
                </a:solidFill>
                <a:highlight>
                  <a:schemeClr val="lt1"/>
                </a:highlight>
                <a:latin typeface="Arial"/>
                <a:ea typeface="Arial"/>
                <a:cs typeface="Arial"/>
                <a:sym typeface="Arial"/>
              </a:rPr>
              <a:t> activities and for their effort in </a:t>
            </a:r>
            <a:r>
              <a:rPr lang="en-GB" sz="1308" b="1" u="sng">
                <a:solidFill>
                  <a:srgbClr val="6B7073"/>
                </a:solidFill>
                <a:highlight>
                  <a:schemeClr val="lt1"/>
                </a:highlight>
                <a:latin typeface="Arial"/>
                <a:ea typeface="Arial"/>
                <a:cs typeface="Arial"/>
                <a:sym typeface="Arial"/>
              </a:rPr>
              <a:t>improving attendance</a:t>
            </a:r>
            <a:r>
              <a:rPr lang="en-GB" sz="1308">
                <a:solidFill>
                  <a:srgbClr val="6B7073"/>
                </a:solidFill>
                <a:highlight>
                  <a:schemeClr val="lt1"/>
                </a:highlight>
                <a:latin typeface="Arial"/>
                <a:ea typeface="Arial"/>
                <a:cs typeface="Arial"/>
                <a:sym typeface="Arial"/>
              </a:rPr>
              <a:t>. </a:t>
            </a:r>
            <a:endParaRPr sz="1300">
              <a:solidFill>
                <a:srgbClr val="6B7073"/>
              </a:solidFill>
              <a:highlight>
                <a:schemeClr val="lt1"/>
              </a:highlight>
              <a:latin typeface="Arial"/>
              <a:ea typeface="Arial"/>
              <a:cs typeface="Arial"/>
              <a:sym typeface="Arial"/>
            </a:endParaRPr>
          </a:p>
          <a:p>
            <a:pPr marL="0" marR="0" lvl="0" indent="0" algn="ctr" rtl="0">
              <a:lnSpc>
                <a:spcPct val="115000"/>
              </a:lnSpc>
              <a:spcBef>
                <a:spcPts val="1200"/>
              </a:spcBef>
              <a:spcAft>
                <a:spcPts val="0"/>
              </a:spcAft>
              <a:buNone/>
            </a:pPr>
            <a:r>
              <a:rPr lang="en-GB" sz="1300" b="1" i="1">
                <a:solidFill>
                  <a:srgbClr val="FF9900"/>
                </a:solidFill>
                <a:highlight>
                  <a:schemeClr val="lt1"/>
                </a:highlight>
                <a:latin typeface="Arial"/>
                <a:ea typeface="Arial"/>
                <a:cs typeface="Arial"/>
                <a:sym typeface="Arial"/>
              </a:rPr>
              <a:t>The objective of the programme is to ensure that ‘every student is capable of success’. </a:t>
            </a:r>
            <a:endParaRPr sz="1300" b="1" i="1">
              <a:solidFill>
                <a:srgbClr val="FF9900"/>
              </a:solidFill>
              <a:highlight>
                <a:schemeClr val="lt1"/>
              </a:highlight>
              <a:latin typeface="Arial"/>
              <a:ea typeface="Arial"/>
              <a:cs typeface="Arial"/>
              <a:sym typeface="Arial"/>
            </a:endParaRPr>
          </a:p>
          <a:p>
            <a:pPr marL="0" lvl="0" indent="0" algn="l" rtl="0">
              <a:spcBef>
                <a:spcPts val="1100"/>
              </a:spcBef>
              <a:spcAft>
                <a:spcPts val="1200"/>
              </a:spcAft>
              <a:buNone/>
            </a:pPr>
            <a:endParaRPr/>
          </a:p>
        </p:txBody>
      </p:sp>
      <p:pic>
        <p:nvPicPr>
          <p:cNvPr id="100" name="Google Shape;100;p16"/>
          <p:cNvPicPr preferRelativeResize="0"/>
          <p:nvPr/>
        </p:nvPicPr>
        <p:blipFill rotWithShape="1">
          <a:blip r:embed="rId3">
            <a:alphaModFix/>
          </a:blip>
          <a:srcRect l="6042" r="6130"/>
          <a:stretch/>
        </p:blipFill>
        <p:spPr>
          <a:xfrm>
            <a:off x="7258025" y="162800"/>
            <a:ext cx="1508025" cy="878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11700" y="357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Where do I get further information </a:t>
            </a:r>
            <a:endParaRPr/>
          </a:p>
          <a:p>
            <a:pPr marL="0" lvl="0" indent="0" algn="l" rtl="0">
              <a:spcBef>
                <a:spcPts val="0"/>
              </a:spcBef>
              <a:spcAft>
                <a:spcPts val="0"/>
              </a:spcAft>
              <a:buNone/>
            </a:pPr>
            <a:r>
              <a:rPr lang="en-GB"/>
              <a:t>about JCSP? </a:t>
            </a:r>
            <a:endParaRPr/>
          </a:p>
        </p:txBody>
      </p:sp>
      <p:sp>
        <p:nvSpPr>
          <p:cNvPr id="106" name="Google Shape;106;p17"/>
          <p:cNvSpPr txBox="1">
            <a:spLocks noGrp="1"/>
          </p:cNvSpPr>
          <p:nvPr>
            <p:ph type="body" idx="1"/>
          </p:nvPr>
        </p:nvSpPr>
        <p:spPr>
          <a:xfrm>
            <a:off x="311700" y="1152475"/>
            <a:ext cx="8520600" cy="1811400"/>
          </a:xfrm>
          <a:prstGeom prst="rect">
            <a:avLst/>
          </a:prstGeom>
        </p:spPr>
        <p:txBody>
          <a:bodyPr spcFirstLastPara="1" wrap="square" lIns="91425" tIns="91425" rIns="91425" bIns="91425" anchor="t" anchorCtr="0">
            <a:normAutofit/>
          </a:bodyPr>
          <a:lstStyle/>
          <a:p>
            <a:pPr marL="0" lvl="0" indent="0" algn="l" rtl="0">
              <a:lnSpc>
                <a:spcPct val="138000"/>
              </a:lnSpc>
              <a:spcBef>
                <a:spcPts val="1200"/>
              </a:spcBef>
              <a:spcAft>
                <a:spcPts val="0"/>
              </a:spcAft>
              <a:buNone/>
            </a:pPr>
            <a:endParaRPr sz="1100">
              <a:solidFill>
                <a:srgbClr val="6B7073"/>
              </a:solidFill>
              <a:highlight>
                <a:srgbClr val="E4EBF5"/>
              </a:highlight>
              <a:latin typeface="Arial"/>
              <a:ea typeface="Arial"/>
              <a:cs typeface="Arial"/>
              <a:sym typeface="Arial"/>
            </a:endParaRPr>
          </a:p>
          <a:p>
            <a:pPr marL="0" lvl="0" indent="0" algn="l" rtl="0">
              <a:lnSpc>
                <a:spcPct val="138000"/>
              </a:lnSpc>
              <a:spcBef>
                <a:spcPts val="0"/>
              </a:spcBef>
              <a:spcAft>
                <a:spcPts val="0"/>
              </a:spcAft>
              <a:buNone/>
            </a:pPr>
            <a:endParaRPr sz="1100">
              <a:solidFill>
                <a:srgbClr val="6B7073"/>
              </a:solidFill>
              <a:highlight>
                <a:srgbClr val="E4EBF5"/>
              </a:highlight>
              <a:latin typeface="Arial"/>
              <a:ea typeface="Arial"/>
              <a:cs typeface="Arial"/>
              <a:sym typeface="Arial"/>
            </a:endParaRPr>
          </a:p>
          <a:p>
            <a:pPr marL="0" lvl="0" indent="0" algn="l" rtl="0">
              <a:spcBef>
                <a:spcPts val="1200"/>
              </a:spcBef>
              <a:spcAft>
                <a:spcPts val="1200"/>
              </a:spcAft>
              <a:buNone/>
            </a:pPr>
            <a:endParaRPr/>
          </a:p>
        </p:txBody>
      </p:sp>
      <p:sp>
        <p:nvSpPr>
          <p:cNvPr id="107" name="Google Shape;107;p17"/>
          <p:cNvSpPr txBox="1">
            <a:spLocks noGrp="1"/>
          </p:cNvSpPr>
          <p:nvPr>
            <p:ph type="body" idx="1"/>
          </p:nvPr>
        </p:nvSpPr>
        <p:spPr>
          <a:xfrm>
            <a:off x="426700" y="1985100"/>
            <a:ext cx="8019900" cy="2183700"/>
          </a:xfrm>
          <a:prstGeom prst="rect">
            <a:avLst/>
          </a:prstGeom>
        </p:spPr>
        <p:txBody>
          <a:bodyPr spcFirstLastPara="1" wrap="square" lIns="91425" tIns="91425" rIns="91425" bIns="91425" anchor="t" anchorCtr="0">
            <a:normAutofit/>
          </a:bodyPr>
          <a:lstStyle/>
          <a:p>
            <a:pPr marL="0" lvl="0" indent="0" algn="l" rtl="0">
              <a:lnSpc>
                <a:spcPct val="115000"/>
              </a:lnSpc>
              <a:spcBef>
                <a:spcPts val="1100"/>
              </a:spcBef>
              <a:spcAft>
                <a:spcPts val="0"/>
              </a:spcAft>
              <a:buNone/>
            </a:pPr>
            <a:r>
              <a:rPr lang="en-GB" sz="1341">
                <a:solidFill>
                  <a:srgbClr val="6B7073"/>
                </a:solidFill>
                <a:highlight>
                  <a:schemeClr val="lt1"/>
                </a:highlight>
                <a:latin typeface="Arial"/>
                <a:ea typeface="Arial"/>
                <a:cs typeface="Arial"/>
                <a:sym typeface="Arial"/>
              </a:rPr>
              <a:t>Visit the JCSP website </a:t>
            </a:r>
            <a:r>
              <a:rPr lang="en-GB" sz="1341" u="sng">
                <a:solidFill>
                  <a:srgbClr val="4A86E8"/>
                </a:solidFill>
                <a:highlight>
                  <a:schemeClr val="lt1"/>
                </a:highlight>
                <a:latin typeface="Arial"/>
                <a:ea typeface="Arial"/>
                <a:cs typeface="Arial"/>
                <a:sym typeface="Arial"/>
                <a:hlinkClick r:id="rId3">
                  <a:extLst>
                    <a:ext uri="{A12FA001-AC4F-418D-AE19-62706E023703}">
                      <ahyp:hlinkClr xmlns:ahyp="http://schemas.microsoft.com/office/drawing/2018/hyperlinkcolor" val="tx"/>
                    </a:ext>
                  </a:extLst>
                </a:hlinkClick>
              </a:rPr>
              <a:t>www.jcsp.ie</a:t>
            </a:r>
            <a:r>
              <a:rPr lang="en-GB" sz="1341">
                <a:solidFill>
                  <a:srgbClr val="4A86E8"/>
                </a:solidFill>
                <a:highlight>
                  <a:schemeClr val="lt1"/>
                </a:highlight>
                <a:latin typeface="Arial"/>
                <a:ea typeface="Arial"/>
                <a:cs typeface="Arial"/>
                <a:sym typeface="Arial"/>
              </a:rPr>
              <a:t> </a:t>
            </a:r>
            <a:r>
              <a:rPr lang="en-GB" sz="1341">
                <a:solidFill>
                  <a:srgbClr val="6B7073"/>
                </a:solidFill>
                <a:highlight>
                  <a:schemeClr val="lt1"/>
                </a:highlight>
                <a:latin typeface="Arial"/>
                <a:ea typeface="Arial"/>
                <a:cs typeface="Arial"/>
                <a:sym typeface="Arial"/>
              </a:rPr>
              <a:t>or contact the Programme Coordinator, Sinéad Conlon via email (</a:t>
            </a:r>
            <a:r>
              <a:rPr lang="en-GB" sz="1341" u="sng">
                <a:solidFill>
                  <a:srgbClr val="3C78D8"/>
                </a:solidFill>
                <a:highlight>
                  <a:schemeClr val="lt1"/>
                </a:highlight>
                <a:latin typeface="Arial"/>
                <a:ea typeface="Arial"/>
                <a:cs typeface="Arial"/>
                <a:sym typeface="Arial"/>
                <a:hlinkClick r:id="rId4">
                  <a:extLst>
                    <a:ext uri="{A12FA001-AC4F-418D-AE19-62706E023703}">
                      <ahyp:hlinkClr xmlns:ahyp="http://schemas.microsoft.com/office/drawing/2018/hyperlinkcolor" val="tx"/>
                    </a:ext>
                  </a:extLst>
                </a:hlinkClick>
              </a:rPr>
              <a:t>sinead.conlon@presheadford.ie</a:t>
            </a:r>
            <a:r>
              <a:rPr lang="en-GB" sz="1341">
                <a:solidFill>
                  <a:srgbClr val="6B7073"/>
                </a:solidFill>
                <a:highlight>
                  <a:schemeClr val="lt1"/>
                </a:highlight>
                <a:latin typeface="Arial"/>
                <a:ea typeface="Arial"/>
                <a:cs typeface="Arial"/>
                <a:sym typeface="Arial"/>
              </a:rPr>
              <a:t>). </a:t>
            </a:r>
            <a:endParaRPr sz="1341">
              <a:solidFill>
                <a:srgbClr val="6B7073"/>
              </a:solidFill>
              <a:highlight>
                <a:schemeClr val="lt1"/>
              </a:highlight>
              <a:latin typeface="Arial"/>
              <a:ea typeface="Arial"/>
              <a:cs typeface="Arial"/>
              <a:sym typeface="Arial"/>
            </a:endParaRPr>
          </a:p>
          <a:p>
            <a:pPr marL="0" lvl="0" indent="0" algn="l" rtl="0">
              <a:lnSpc>
                <a:spcPct val="115000"/>
              </a:lnSpc>
              <a:spcBef>
                <a:spcPts val="1100"/>
              </a:spcBef>
              <a:spcAft>
                <a:spcPts val="1100"/>
              </a:spcAft>
              <a:buNone/>
            </a:pPr>
            <a:endParaRPr sz="1341">
              <a:solidFill>
                <a:srgbClr val="6B7073"/>
              </a:solidFill>
              <a:highlight>
                <a:schemeClr val="lt1"/>
              </a:highlight>
              <a:latin typeface="Arial"/>
              <a:ea typeface="Arial"/>
              <a:cs typeface="Arial"/>
              <a:sym typeface="Arial"/>
            </a:endParaRPr>
          </a:p>
        </p:txBody>
      </p:sp>
      <p:pic>
        <p:nvPicPr>
          <p:cNvPr id="108" name="Google Shape;108;p17"/>
          <p:cNvPicPr preferRelativeResize="0"/>
          <p:nvPr/>
        </p:nvPicPr>
        <p:blipFill rotWithShape="1">
          <a:blip r:embed="rId5">
            <a:alphaModFix/>
          </a:blip>
          <a:srcRect l="6042" r="6130"/>
          <a:stretch/>
        </p:blipFill>
        <p:spPr>
          <a:xfrm>
            <a:off x="7159400" y="132513"/>
            <a:ext cx="1508025" cy="878625"/>
          </a:xfrm>
          <a:prstGeom prst="rect">
            <a:avLst/>
          </a:prstGeom>
          <a:noFill/>
          <a:ln>
            <a:noFill/>
          </a:ln>
        </p:spPr>
      </p:pic>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721</Words>
  <Application>Microsoft Office PowerPoint</Application>
  <PresentationFormat>On-screen Show (16:9)</PresentationFormat>
  <Paragraphs>38</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Proxima Nova</vt:lpstr>
      <vt:lpstr>Arial</vt:lpstr>
      <vt:lpstr>Spearmint</vt:lpstr>
      <vt:lpstr>Junior Certificate School Programme (JCSP)  </vt:lpstr>
      <vt:lpstr>What is JCSP? </vt:lpstr>
      <vt:lpstr>Is JCSP an alternative to Junior Certificate? </vt:lpstr>
      <vt:lpstr>What is the difference between Junior Certificate/Junior Cycle and JCSP? </vt:lpstr>
      <vt:lpstr>Who benefits from participating in JCSP? </vt:lpstr>
      <vt:lpstr>What do students gain from participating  in JCSP? </vt:lpstr>
      <vt:lpstr>Where do I get further information  about JCSP?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 Certificate School Programme (JCSP)  </dc:title>
  <dc:creator>Admin</dc:creator>
  <cp:lastModifiedBy>Admin</cp:lastModifiedBy>
  <cp:revision>1</cp:revision>
  <dcterms:modified xsi:type="dcterms:W3CDTF">2022-10-03T20:17:40Z</dcterms:modified>
</cp:coreProperties>
</file>